
<file path=[Content_Types].xml><?xml version="1.0" encoding="utf-8"?>
<Types xmlns="http://schemas.openxmlformats.org/package/2006/content-types">
  <Default Extension="2208CB20" ContentType="image/png"/>
  <Default Extension="bin" ContentType="application/vnd.openxmlformats-officedocument.oleObject"/>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727" r:id="rId4"/>
  </p:sldMasterIdLst>
  <p:notesMasterIdLst>
    <p:notesMasterId r:id="rId14"/>
  </p:notesMasterIdLst>
  <p:sldIdLst>
    <p:sldId id="2147374766" r:id="rId5"/>
    <p:sldId id="2147374774" r:id="rId6"/>
    <p:sldId id="2147374778" r:id="rId7"/>
    <p:sldId id="2147471923" r:id="rId8"/>
    <p:sldId id="2147471926" r:id="rId9"/>
    <p:sldId id="2147374773" r:id="rId10"/>
    <p:sldId id="2147471916" r:id="rId11"/>
    <p:sldId id="2147471924" r:id="rId12"/>
    <p:sldId id="2147471925" r:id="rId13"/>
  </p:sldIdLst>
  <p:sldSz cx="12192000" cy="6858000"/>
  <p:notesSz cx="6858000" cy="9144000"/>
  <p:embeddedFontLst>
    <p:embeddedFont>
      <p:font typeface="Aptos Narrow" panose="020B0004020202020204" pitchFamily="34" charset="0"/>
      <p:regular r:id="rId15"/>
      <p:bold r:id="rId16"/>
      <p:italic r:id="rId17"/>
      <p:boldItalic r:id="rId18"/>
    </p:embeddedFont>
    <p:embeddedFont>
      <p:font typeface="Century Gothic" panose="020B0502020202020204" pitchFamily="34" charset="0"/>
      <p:regular r:id="rId19"/>
      <p:bold r:id="rId20"/>
      <p:italic r:id="rId21"/>
      <p:boldItalic r:id="rId22"/>
    </p:embeddedFont>
    <p:embeddedFont>
      <p:font typeface="Poppins" panose="00000500000000000000" pitchFamily="2" charset="0"/>
      <p:regular r:id="rId23"/>
      <p:bold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7392"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Will Andrews (Trianz)" initials="WA(" lastIdx="4" clrIdx="0">
    <p:extLst>
      <p:ext uri="{19B8F6BF-5375-455C-9EA6-DF929625EA0E}">
        <p15:presenceInfo xmlns:p15="http://schemas.microsoft.com/office/powerpoint/2012/main" userId="S::Will.Andrews@trianz.com::5b44e897-ec05-4bd8-bf26-df04c2a28e8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1F7FF"/>
    <a:srgbClr val="FCB43F"/>
    <a:srgbClr val="FFAB15"/>
    <a:srgbClr val="FFCC29"/>
    <a:srgbClr val="D1D1D1"/>
    <a:srgbClr val="EAEAEA"/>
    <a:srgbClr val="C4F0FF"/>
    <a:srgbClr val="A3E9FF"/>
    <a:srgbClr val="FFF6D9"/>
    <a:srgbClr val="FFEEB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2BB979B-7ABE-4797-A800-7FB99908F4AE}" v="15" dt="2025-02-18T10:13:18.85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214" autoAdjust="0"/>
    <p:restoredTop sz="96369" autoAdjust="0"/>
  </p:normalViewPr>
  <p:slideViewPr>
    <p:cSldViewPr snapToGrid="0" showGuides="1">
      <p:cViewPr varScale="1">
        <p:scale>
          <a:sx n="64" d="100"/>
          <a:sy n="64" d="100"/>
        </p:scale>
        <p:origin x="588" y="48"/>
      </p:cViewPr>
      <p:guideLst>
        <p:guide orient="horz" pos="2160"/>
        <p:guide pos="7392"/>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font" Target="fonts/font4.fntdata"/><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font" Target="fonts/font7.fntdata"/><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font" Target="fonts/font3.fntdata"/><Relationship Id="rId25"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font" Target="fonts/font2.fntdata"/><Relationship Id="rId20" Type="http://schemas.openxmlformats.org/officeDocument/2006/relationships/font" Target="fonts/font6.fntdata"/><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10.fntdata"/><Relationship Id="rId5" Type="http://schemas.openxmlformats.org/officeDocument/2006/relationships/slide" Target="slides/slide1.xml"/><Relationship Id="rId15" Type="http://schemas.openxmlformats.org/officeDocument/2006/relationships/font" Target="fonts/font1.fntdata"/><Relationship Id="rId23" Type="http://schemas.openxmlformats.org/officeDocument/2006/relationships/font" Target="fonts/font9.fntdata"/><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font" Target="fonts/font5.fntdata"/><Relationship Id="rId31"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notesMaster" Target="notesMasters/notesMaster1.xml"/><Relationship Id="rId22" Type="http://schemas.openxmlformats.org/officeDocument/2006/relationships/font" Target="fonts/font8.fntdata"/><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aga, Manjusha" userId="bf937591-f614-4c77-953c-8863ddc9d680" providerId="ADAL" clId="{22BB979B-7ABE-4797-A800-7FB99908F4AE}"/>
    <pc:docChg chg="undo custSel addSld modSld">
      <pc:chgData name="Naga, Manjusha" userId="bf937591-f614-4c77-953c-8863ddc9d680" providerId="ADAL" clId="{22BB979B-7ABE-4797-A800-7FB99908F4AE}" dt="2025-02-18T10:16:54.908" v="1056" actId="1076"/>
      <pc:docMkLst>
        <pc:docMk/>
      </pc:docMkLst>
      <pc:sldChg chg="modSp mod">
        <pc:chgData name="Naga, Manjusha" userId="bf937591-f614-4c77-953c-8863ddc9d680" providerId="ADAL" clId="{22BB979B-7ABE-4797-A800-7FB99908F4AE}" dt="2025-02-18T10:16:54.908" v="1056" actId="1076"/>
        <pc:sldMkLst>
          <pc:docMk/>
          <pc:sldMk cId="1501711819" sldId="2147471923"/>
        </pc:sldMkLst>
        <pc:spChg chg="mod">
          <ac:chgData name="Naga, Manjusha" userId="bf937591-f614-4c77-953c-8863ddc9d680" providerId="ADAL" clId="{22BB979B-7ABE-4797-A800-7FB99908F4AE}" dt="2025-02-18T10:14:15.315" v="1054" actId="6549"/>
          <ac:spMkLst>
            <pc:docMk/>
            <pc:sldMk cId="1501711819" sldId="2147471923"/>
            <ac:spMk id="3" creationId="{8FFE007F-746B-6B53-5AD5-A94EBB3556F7}"/>
          </ac:spMkLst>
        </pc:spChg>
        <pc:spChg chg="mod">
          <ac:chgData name="Naga, Manjusha" userId="bf937591-f614-4c77-953c-8863ddc9d680" providerId="ADAL" clId="{22BB979B-7ABE-4797-A800-7FB99908F4AE}" dt="2025-02-18T10:14:33.050" v="1055" actId="120"/>
          <ac:spMkLst>
            <pc:docMk/>
            <pc:sldMk cId="1501711819" sldId="2147471923"/>
            <ac:spMk id="4" creationId="{54F3B1A4-917C-8EE6-60B7-310C0749AC08}"/>
          </ac:spMkLst>
        </pc:spChg>
        <pc:spChg chg="mod">
          <ac:chgData name="Naga, Manjusha" userId="bf937591-f614-4c77-953c-8863ddc9d680" providerId="ADAL" clId="{22BB979B-7ABE-4797-A800-7FB99908F4AE}" dt="2025-02-18T09:35:00.245" v="8" actId="1076"/>
          <ac:spMkLst>
            <pc:docMk/>
            <pc:sldMk cId="1501711819" sldId="2147471923"/>
            <ac:spMk id="11" creationId="{BB050A8C-8856-B4A8-BCBB-26381AD86F46}"/>
          </ac:spMkLst>
        </pc:spChg>
        <pc:spChg chg="mod">
          <ac:chgData name="Naga, Manjusha" userId="bf937591-f614-4c77-953c-8863ddc9d680" providerId="ADAL" clId="{22BB979B-7ABE-4797-A800-7FB99908F4AE}" dt="2025-02-18T10:16:54.908" v="1056" actId="1076"/>
          <ac:spMkLst>
            <pc:docMk/>
            <pc:sldMk cId="1501711819" sldId="2147471923"/>
            <ac:spMk id="14" creationId="{943E9E73-9C86-214C-A294-358BB8EA9EDF}"/>
          </ac:spMkLst>
        </pc:spChg>
      </pc:sldChg>
      <pc:sldChg chg="addSp delSp modSp new mod">
        <pc:chgData name="Naga, Manjusha" userId="bf937591-f614-4c77-953c-8863ddc9d680" providerId="ADAL" clId="{22BB979B-7ABE-4797-A800-7FB99908F4AE}" dt="2025-02-18T10:04:18.795" v="1017" actId="20577"/>
        <pc:sldMkLst>
          <pc:docMk/>
          <pc:sldMk cId="396735399" sldId="2147471926"/>
        </pc:sldMkLst>
        <pc:spChg chg="mod">
          <ac:chgData name="Naga, Manjusha" userId="bf937591-f614-4c77-953c-8863ddc9d680" providerId="ADAL" clId="{22BB979B-7ABE-4797-A800-7FB99908F4AE}" dt="2025-02-18T10:04:18.795" v="1017" actId="20577"/>
          <ac:spMkLst>
            <pc:docMk/>
            <pc:sldMk cId="396735399" sldId="2147471926"/>
            <ac:spMk id="2" creationId="{A921382F-6840-3B24-0E52-2C41B275406C}"/>
          </ac:spMkLst>
        </pc:spChg>
        <pc:spChg chg="add del">
          <ac:chgData name="Naga, Manjusha" userId="bf937591-f614-4c77-953c-8863ddc9d680" providerId="ADAL" clId="{22BB979B-7ABE-4797-A800-7FB99908F4AE}" dt="2025-02-18T09:34:18.116" v="4" actId="11529"/>
          <ac:spMkLst>
            <pc:docMk/>
            <pc:sldMk cId="396735399" sldId="2147471926"/>
            <ac:spMk id="3" creationId="{40F63662-596D-2D3E-15BA-3517405060CD}"/>
          </ac:spMkLst>
        </pc:spChg>
        <pc:spChg chg="add del">
          <ac:chgData name="Naga, Manjusha" userId="bf937591-f614-4c77-953c-8863ddc9d680" providerId="ADAL" clId="{22BB979B-7ABE-4797-A800-7FB99908F4AE}" dt="2025-02-18T09:34:49.027" v="6" actId="478"/>
          <ac:spMkLst>
            <pc:docMk/>
            <pc:sldMk cId="396735399" sldId="2147471926"/>
            <ac:spMk id="4" creationId="{136C661B-85C2-2059-92C9-119F376B668E}"/>
          </ac:spMkLst>
        </pc:spChg>
        <pc:spChg chg="add mod">
          <ac:chgData name="Naga, Manjusha" userId="bf937591-f614-4c77-953c-8863ddc9d680" providerId="ADAL" clId="{22BB979B-7ABE-4797-A800-7FB99908F4AE}" dt="2025-02-18T09:40:40.670" v="258" actId="14100"/>
          <ac:spMkLst>
            <pc:docMk/>
            <pc:sldMk cId="396735399" sldId="2147471926"/>
            <ac:spMk id="5" creationId="{2E5116D0-1B3A-6D44-4BA3-54AB866B49E8}"/>
          </ac:spMkLst>
        </pc:spChg>
        <pc:spChg chg="add mod">
          <ac:chgData name="Naga, Manjusha" userId="bf937591-f614-4c77-953c-8863ddc9d680" providerId="ADAL" clId="{22BB979B-7ABE-4797-A800-7FB99908F4AE}" dt="2025-02-18T09:35:30.375" v="12" actId="14100"/>
          <ac:spMkLst>
            <pc:docMk/>
            <pc:sldMk cId="396735399" sldId="2147471926"/>
            <ac:spMk id="6" creationId="{831B02E9-E460-E20D-3FC4-E6758916F667}"/>
          </ac:spMkLst>
        </pc:spChg>
        <pc:spChg chg="add mod">
          <ac:chgData name="Naga, Manjusha" userId="bf937591-f614-4c77-953c-8863ddc9d680" providerId="ADAL" clId="{22BB979B-7ABE-4797-A800-7FB99908F4AE}" dt="2025-02-18T09:35:41.066" v="13"/>
          <ac:spMkLst>
            <pc:docMk/>
            <pc:sldMk cId="396735399" sldId="2147471926"/>
            <ac:spMk id="7" creationId="{C8A75DEF-E14A-5EDC-60DA-E1C03D1F4B0A}"/>
          </ac:spMkLst>
        </pc:spChg>
        <pc:spChg chg="add mod">
          <ac:chgData name="Naga, Manjusha" userId="bf937591-f614-4c77-953c-8863ddc9d680" providerId="ADAL" clId="{22BB979B-7ABE-4797-A800-7FB99908F4AE}" dt="2025-02-18T09:59:32.282" v="782" actId="1076"/>
          <ac:spMkLst>
            <pc:docMk/>
            <pc:sldMk cId="396735399" sldId="2147471926"/>
            <ac:spMk id="8" creationId="{EC8610FC-CEFC-26EE-0128-3867D3574234}"/>
          </ac:spMkLst>
        </pc:spChg>
        <pc:spChg chg="add mod">
          <ac:chgData name="Naga, Manjusha" userId="bf937591-f614-4c77-953c-8863ddc9d680" providerId="ADAL" clId="{22BB979B-7ABE-4797-A800-7FB99908F4AE}" dt="2025-02-18T09:58:30.339" v="775" actId="1076"/>
          <ac:spMkLst>
            <pc:docMk/>
            <pc:sldMk cId="396735399" sldId="2147471926"/>
            <ac:spMk id="9" creationId="{772F147A-903E-6B8C-B655-0BD5322AB3EC}"/>
          </ac:spMkLst>
        </pc:spChg>
        <pc:spChg chg="add mod">
          <ac:chgData name="Naga, Manjusha" userId="bf937591-f614-4c77-953c-8863ddc9d680" providerId="ADAL" clId="{22BB979B-7ABE-4797-A800-7FB99908F4AE}" dt="2025-02-18T10:03:12.415" v="952" actId="1076"/>
          <ac:spMkLst>
            <pc:docMk/>
            <pc:sldMk cId="396735399" sldId="2147471926"/>
            <ac:spMk id="10" creationId="{5FA68A5E-2265-B5B7-DC76-9D2490E8E01B}"/>
          </ac:spMkLst>
        </pc:spChg>
        <pc:spChg chg="add del">
          <ac:chgData name="Naga, Manjusha" userId="bf937591-f614-4c77-953c-8863ddc9d680" providerId="ADAL" clId="{22BB979B-7ABE-4797-A800-7FB99908F4AE}" dt="2025-02-18T09:57:05.576" v="762" actId="22"/>
          <ac:spMkLst>
            <pc:docMk/>
            <pc:sldMk cId="396735399" sldId="2147471926"/>
            <ac:spMk id="12" creationId="{B71AF158-4FF4-3AA7-DB09-49C545966111}"/>
          </ac:spMkLst>
        </pc:spChg>
        <pc:spChg chg="add del">
          <ac:chgData name="Naga, Manjusha" userId="bf937591-f614-4c77-953c-8863ddc9d680" providerId="ADAL" clId="{22BB979B-7ABE-4797-A800-7FB99908F4AE}" dt="2025-02-18T09:57:10.898" v="764" actId="22"/>
          <ac:spMkLst>
            <pc:docMk/>
            <pc:sldMk cId="396735399" sldId="2147471926"/>
            <ac:spMk id="14" creationId="{DC12A4C0-EE66-B6DB-4548-8BDB579A317B}"/>
          </ac:spMkLst>
        </pc:spChg>
        <pc:spChg chg="add del mod">
          <ac:chgData name="Naga, Manjusha" userId="bf937591-f614-4c77-953c-8863ddc9d680" providerId="ADAL" clId="{22BB979B-7ABE-4797-A800-7FB99908F4AE}" dt="2025-02-18T09:57:27.239" v="768" actId="478"/>
          <ac:spMkLst>
            <pc:docMk/>
            <pc:sldMk cId="396735399" sldId="2147471926"/>
            <ac:spMk id="16" creationId="{2ADD2B6F-7E1E-C3FB-2C57-59A9B79C769D}"/>
          </ac:spMkLst>
        </pc:spChg>
        <pc:spChg chg="add del">
          <ac:chgData name="Naga, Manjusha" userId="bf937591-f614-4c77-953c-8863ddc9d680" providerId="ADAL" clId="{22BB979B-7ABE-4797-A800-7FB99908F4AE}" dt="2025-02-18T09:57:39.536" v="770" actId="22"/>
          <ac:spMkLst>
            <pc:docMk/>
            <pc:sldMk cId="396735399" sldId="2147471926"/>
            <ac:spMk id="18" creationId="{7DAFD3D3-3037-FFB6-CDC5-1A52A8D8004C}"/>
          </ac:spMkLst>
        </pc:spChg>
        <pc:spChg chg="add mod">
          <ac:chgData name="Naga, Manjusha" userId="bf937591-f614-4c77-953c-8863ddc9d680" providerId="ADAL" clId="{22BB979B-7ABE-4797-A800-7FB99908F4AE}" dt="2025-02-18T10:02:29.457" v="949" actId="6549"/>
          <ac:spMkLst>
            <pc:docMk/>
            <pc:sldMk cId="396735399" sldId="2147471926"/>
            <ac:spMk id="19" creationId="{0C3E0807-A90C-F873-3103-A816E8651883}"/>
          </ac:spMkLst>
        </pc:spChg>
        <pc:spChg chg="add mod">
          <ac:chgData name="Naga, Manjusha" userId="bf937591-f614-4c77-953c-8863ddc9d680" providerId="ADAL" clId="{22BB979B-7ABE-4797-A800-7FB99908F4AE}" dt="2025-02-18T10:03:01.312" v="950" actId="1076"/>
          <ac:spMkLst>
            <pc:docMk/>
            <pc:sldMk cId="396735399" sldId="2147471926"/>
            <ac:spMk id="20" creationId="{3F0C9BAB-78D3-ED4C-96C3-FE0F7620205D}"/>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65AF990-9470-46AD-A597-1B61A51FE6B9}" type="datetimeFigureOut">
              <a:rPr lang="en-US" smtClean="0"/>
              <a:t>2/18/2025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D91E239-F8B5-4BC5-8B15-64A4B2D67F1A}" type="slidenum">
              <a:rPr lang="en-US" smtClean="0"/>
              <a:t>‹#›</a:t>
            </a:fld>
            <a:endParaRPr lang="en-US" dirty="0"/>
          </a:p>
        </p:txBody>
      </p:sp>
    </p:spTree>
    <p:extLst>
      <p:ext uri="{BB962C8B-B14F-4D97-AF65-F5344CB8AC3E}">
        <p14:creationId xmlns:p14="http://schemas.microsoft.com/office/powerpoint/2010/main" val="8620519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D91E239-F8B5-4BC5-8B15-64A4B2D67F1A}"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079224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65D5E7-371C-FB32-6AE6-16511B21C52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6F7327C-7783-0831-BA4A-F09E1CCC824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F348D91-E19D-61D4-9B8B-EB83DA2B234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C4A7806-BA15-85AA-DF63-9609B83D57C6}"/>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D91E239-F8B5-4BC5-8B15-64A4B2D67F1A}"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99901669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2.svg"/><Relationship Id="rId4"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7.jpeg"/></Relationships>
</file>

<file path=ppt/slideLayouts/_rels/slideLayout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8.png"/><Relationship Id="rId1" Type="http://schemas.openxmlformats.org/officeDocument/2006/relationships/slideMaster" Target="../slideMasters/slideMaster1.xml"/><Relationship Id="rId5" Type="http://schemas.openxmlformats.org/officeDocument/2006/relationships/image" Target="../media/image10.png"/><Relationship Id="rId4" Type="http://schemas.openxmlformats.org/officeDocument/2006/relationships/image" Target="../media/image9.jpeg"/></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601B1749-E736-44E0-BBAF-1E5042D0AD3E}"/>
              </a:ext>
            </a:extLst>
          </p:cNvPr>
          <p:cNvSpPr/>
          <p:nvPr/>
        </p:nvSpPr>
        <p:spPr>
          <a:xfrm>
            <a:off x="335280" y="6442218"/>
            <a:ext cx="1912703" cy="276999"/>
          </a:xfrm>
          <a:prstGeom prst="rect">
            <a:avLst/>
          </a:prstGeom>
        </p:spPr>
        <p:txBody>
          <a:bodyPr wrap="none">
            <a:spAutoFit/>
          </a:bodyPr>
          <a:lstStyle/>
          <a:p>
            <a:r>
              <a:rPr lang="en-US" sz="1200" dirty="0">
                <a:solidFill>
                  <a:schemeClr val="bg1">
                    <a:lumMod val="50000"/>
                  </a:schemeClr>
                </a:solidFill>
                <a:latin typeface="Arial" panose="020B0604020202020204" pitchFamily="34" charset="0"/>
                <a:cs typeface="Arial" panose="020B0604020202020204" pitchFamily="34" charset="0"/>
              </a:rPr>
              <a:t>TRIANZ CONFIDENTIAL</a:t>
            </a:r>
          </a:p>
        </p:txBody>
      </p:sp>
      <p:sp>
        <p:nvSpPr>
          <p:cNvPr id="3" name="Subtitle 2">
            <a:extLst>
              <a:ext uri="{FF2B5EF4-FFF2-40B4-BE49-F238E27FC236}">
                <a16:creationId xmlns:a16="http://schemas.microsoft.com/office/drawing/2014/main" id="{C94C03AA-6032-4A12-A368-348667F02F3D}"/>
              </a:ext>
            </a:extLst>
          </p:cNvPr>
          <p:cNvSpPr>
            <a:spLocks noGrp="1"/>
          </p:cNvSpPr>
          <p:nvPr userDrawn="1">
            <p:ph type="subTitle" idx="1"/>
          </p:nvPr>
        </p:nvSpPr>
        <p:spPr>
          <a:xfrm>
            <a:off x="324396" y="4135755"/>
            <a:ext cx="6400800" cy="1097280"/>
          </a:xfrm>
          <a:prstGeom prst="rect">
            <a:avLst/>
          </a:prstGeom>
        </p:spPr>
        <p:txBody>
          <a:bodyPr anchor="t"/>
          <a:lstStyle>
            <a:lvl1pPr marL="0" indent="0" algn="l">
              <a:lnSpc>
                <a:spcPct val="100000"/>
              </a:lnSpc>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2" name="Title 1">
            <a:extLst>
              <a:ext uri="{FF2B5EF4-FFF2-40B4-BE49-F238E27FC236}">
                <a16:creationId xmlns:a16="http://schemas.microsoft.com/office/drawing/2014/main" id="{E2CEE7C9-3D86-4A97-A97A-051AE6FF7E3A}"/>
              </a:ext>
            </a:extLst>
          </p:cNvPr>
          <p:cNvSpPr>
            <a:spLocks noGrp="1"/>
          </p:cNvSpPr>
          <p:nvPr userDrawn="1">
            <p:ph type="ctrTitle"/>
          </p:nvPr>
        </p:nvSpPr>
        <p:spPr>
          <a:xfrm>
            <a:off x="324396" y="2194560"/>
            <a:ext cx="6400800" cy="1920240"/>
          </a:xfrm>
          <a:prstGeom prst="rect">
            <a:avLst/>
          </a:prstGeom>
        </p:spPr>
        <p:txBody>
          <a:bodyPr anchor="ctr"/>
          <a:lstStyle>
            <a:lvl1pPr algn="l">
              <a:lnSpc>
                <a:spcPct val="100000"/>
              </a:lnSpc>
              <a:defRPr sz="3200" b="1">
                <a:solidFill>
                  <a:schemeClr val="accent1"/>
                </a:solidFill>
              </a:defRPr>
            </a:lvl1pPr>
          </a:lstStyle>
          <a:p>
            <a:r>
              <a:rPr lang="en-US" dirty="0"/>
              <a:t>Click to edit Master title style</a:t>
            </a:r>
          </a:p>
        </p:txBody>
      </p:sp>
      <p:pic>
        <p:nvPicPr>
          <p:cNvPr id="4" name="Graphic 3">
            <a:extLst>
              <a:ext uri="{FF2B5EF4-FFF2-40B4-BE49-F238E27FC236}">
                <a16:creationId xmlns:a16="http://schemas.microsoft.com/office/drawing/2014/main" id="{BEE1F45A-355D-DA1D-178A-378B6951705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324396" y="320322"/>
            <a:ext cx="2686141" cy="987551"/>
          </a:xfrm>
          <a:prstGeom prst="rect">
            <a:avLst/>
          </a:prstGeom>
        </p:spPr>
      </p:pic>
    </p:spTree>
    <p:extLst>
      <p:ext uri="{BB962C8B-B14F-4D97-AF65-F5344CB8AC3E}">
        <p14:creationId xmlns:p14="http://schemas.microsoft.com/office/powerpoint/2010/main" val="30963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Abstract Light">
    <p:spTree>
      <p:nvGrpSpPr>
        <p:cNvPr id="1" name=""/>
        <p:cNvGrpSpPr/>
        <p:nvPr/>
      </p:nvGrpSpPr>
      <p:grpSpPr>
        <a:xfrm>
          <a:off x="0" y="0"/>
          <a:ext cx="0" cy="0"/>
          <a:chOff x="0" y="0"/>
          <a:chExt cx="0" cy="0"/>
        </a:xfrm>
      </p:grpSpPr>
      <p:pic>
        <p:nvPicPr>
          <p:cNvPr id="7" name="Picture 6" descr="A blue and white background&#10;&#10;Description automatically generated">
            <a:extLst>
              <a:ext uri="{FF2B5EF4-FFF2-40B4-BE49-F238E27FC236}">
                <a16:creationId xmlns:a16="http://schemas.microsoft.com/office/drawing/2014/main" id="{77B95729-86A7-F19E-F984-619AE9D19F45}"/>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9" name="Rectangle 18">
            <a:extLst>
              <a:ext uri="{FF2B5EF4-FFF2-40B4-BE49-F238E27FC236}">
                <a16:creationId xmlns:a16="http://schemas.microsoft.com/office/drawing/2014/main" id="{601B1749-E736-44E0-BBAF-1E5042D0AD3E}"/>
              </a:ext>
            </a:extLst>
          </p:cNvPr>
          <p:cNvSpPr/>
          <p:nvPr/>
        </p:nvSpPr>
        <p:spPr>
          <a:xfrm>
            <a:off x="335280" y="6442218"/>
            <a:ext cx="1912703" cy="276999"/>
          </a:xfrm>
          <a:prstGeom prst="rect">
            <a:avLst/>
          </a:prstGeom>
        </p:spPr>
        <p:txBody>
          <a:bodyPr wrap="none">
            <a:spAutoFit/>
          </a:bodyPr>
          <a:lstStyle/>
          <a:p>
            <a:pPr marL="0" algn="l" defTabSz="914400" rtl="0" eaLnBrk="1" latinLnBrk="0" hangingPunct="1"/>
            <a:r>
              <a:rPr lang="en-US" sz="1200" kern="1200" dirty="0">
                <a:solidFill>
                  <a:schemeClr val="bg1">
                    <a:lumMod val="50000"/>
                  </a:schemeClr>
                </a:solidFill>
                <a:latin typeface="Arial" panose="020B0604020202020204" pitchFamily="34" charset="0"/>
                <a:ea typeface="+mn-ea"/>
                <a:cs typeface="Arial" panose="020B0604020202020204" pitchFamily="34" charset="0"/>
              </a:rPr>
              <a:t>TRIANZ CONFIDENTIAL</a:t>
            </a:r>
          </a:p>
        </p:txBody>
      </p:sp>
      <p:sp>
        <p:nvSpPr>
          <p:cNvPr id="3" name="Subtitle 2">
            <a:extLst>
              <a:ext uri="{FF2B5EF4-FFF2-40B4-BE49-F238E27FC236}">
                <a16:creationId xmlns:a16="http://schemas.microsoft.com/office/drawing/2014/main" id="{C94C03AA-6032-4A12-A368-348667F02F3D}"/>
              </a:ext>
            </a:extLst>
          </p:cNvPr>
          <p:cNvSpPr>
            <a:spLocks noGrp="1"/>
          </p:cNvSpPr>
          <p:nvPr userDrawn="1">
            <p:ph type="subTitle" idx="1"/>
          </p:nvPr>
        </p:nvSpPr>
        <p:spPr>
          <a:xfrm>
            <a:off x="324396" y="4135755"/>
            <a:ext cx="6400800" cy="1097280"/>
          </a:xfrm>
          <a:prstGeom prst="rect">
            <a:avLst/>
          </a:prstGeom>
        </p:spPr>
        <p:txBody>
          <a:bodyPr anchor="t"/>
          <a:lstStyle>
            <a:lvl1pPr marL="0" indent="0" algn="l">
              <a:lnSpc>
                <a:spcPct val="100000"/>
              </a:lnSpc>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2" name="Title 1">
            <a:extLst>
              <a:ext uri="{FF2B5EF4-FFF2-40B4-BE49-F238E27FC236}">
                <a16:creationId xmlns:a16="http://schemas.microsoft.com/office/drawing/2014/main" id="{E2CEE7C9-3D86-4A97-A97A-051AE6FF7E3A}"/>
              </a:ext>
            </a:extLst>
          </p:cNvPr>
          <p:cNvSpPr>
            <a:spLocks noGrp="1"/>
          </p:cNvSpPr>
          <p:nvPr userDrawn="1">
            <p:ph type="ctrTitle"/>
          </p:nvPr>
        </p:nvSpPr>
        <p:spPr>
          <a:xfrm>
            <a:off x="324396" y="2194560"/>
            <a:ext cx="6400800" cy="1920240"/>
          </a:xfrm>
          <a:prstGeom prst="rect">
            <a:avLst/>
          </a:prstGeom>
        </p:spPr>
        <p:txBody>
          <a:bodyPr anchor="ctr"/>
          <a:lstStyle>
            <a:lvl1pPr algn="l">
              <a:lnSpc>
                <a:spcPct val="100000"/>
              </a:lnSpc>
              <a:defRPr sz="3200" b="1">
                <a:solidFill>
                  <a:schemeClr val="accent1"/>
                </a:solidFill>
              </a:defRPr>
            </a:lvl1pPr>
          </a:lstStyle>
          <a:p>
            <a:r>
              <a:rPr lang="en-US" dirty="0"/>
              <a:t>Click to edit Master title style</a:t>
            </a:r>
          </a:p>
        </p:txBody>
      </p:sp>
      <p:pic>
        <p:nvPicPr>
          <p:cNvPr id="4" name="Graphic 3">
            <a:extLst>
              <a:ext uri="{FF2B5EF4-FFF2-40B4-BE49-F238E27FC236}">
                <a16:creationId xmlns:a16="http://schemas.microsoft.com/office/drawing/2014/main" id="{3F409F2B-B756-83A8-097D-AE0027AA6B86}"/>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324396" y="320322"/>
            <a:ext cx="2686141" cy="987551"/>
          </a:xfrm>
          <a:prstGeom prst="rect">
            <a:avLst/>
          </a:prstGeom>
        </p:spPr>
      </p:pic>
    </p:spTree>
    <p:extLst>
      <p:ext uri="{BB962C8B-B14F-4D97-AF65-F5344CB8AC3E}">
        <p14:creationId xmlns:p14="http://schemas.microsoft.com/office/powerpoint/2010/main" val="23921429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Abstract Dark">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7059AAF-F99A-3783-F8DB-C8C2CC162729}"/>
              </a:ext>
            </a:extLst>
          </p:cNvPr>
          <p:cNvSpPr/>
          <p:nvPr userDrawn="1"/>
        </p:nvSpPr>
        <p:spPr>
          <a:xfrm>
            <a:off x="0" y="0"/>
            <a:ext cx="12192000" cy="6858000"/>
          </a:xfrm>
          <a:prstGeom prst="rect">
            <a:avLst/>
          </a:prstGeom>
          <a:solidFill>
            <a:srgbClr val="01163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Picture 11" descr="A blue and white dotted background&#10;&#10;Description automatically generated with medium confidence">
            <a:extLst>
              <a:ext uri="{FF2B5EF4-FFF2-40B4-BE49-F238E27FC236}">
                <a16:creationId xmlns:a16="http://schemas.microsoft.com/office/drawing/2014/main" id="{9741795F-3D65-899F-012A-19F310AE87B2}"/>
              </a:ext>
            </a:extLst>
          </p:cNvPr>
          <p:cNvPicPr>
            <a:picLocks noChangeAspect="1"/>
          </p:cNvPicPr>
          <p:nvPr userDrawn="1"/>
        </p:nvPicPr>
        <p:blipFill rotWithShape="1">
          <a:blip r:embed="rId2">
            <a:alphaModFix amt="35000"/>
            <a:extLst>
              <a:ext uri="{28A0092B-C50C-407E-A947-70E740481C1C}">
                <a14:useLocalDpi xmlns:a14="http://schemas.microsoft.com/office/drawing/2010/main" val="0"/>
              </a:ext>
            </a:extLst>
          </a:blip>
          <a:srcRect l="2197" t="-22937" r="63437" b="-2"/>
          <a:stretch/>
        </p:blipFill>
        <p:spPr>
          <a:xfrm>
            <a:off x="-1" y="0"/>
            <a:ext cx="3378201" cy="6858000"/>
          </a:xfrm>
          <a:prstGeom prst="rect">
            <a:avLst/>
          </a:prstGeom>
        </p:spPr>
      </p:pic>
      <p:pic>
        <p:nvPicPr>
          <p:cNvPr id="13" name="Picture 12" descr="A blue and white dotted background&#10;&#10;Description automatically generated with medium confidence">
            <a:extLst>
              <a:ext uri="{FF2B5EF4-FFF2-40B4-BE49-F238E27FC236}">
                <a16:creationId xmlns:a16="http://schemas.microsoft.com/office/drawing/2014/main" id="{C9733682-2E4A-3135-D269-E727F1B3F7E1}"/>
              </a:ext>
            </a:extLst>
          </p:cNvPr>
          <p:cNvPicPr>
            <a:picLocks noChangeAspect="1"/>
          </p:cNvPicPr>
          <p:nvPr userDrawn="1"/>
        </p:nvPicPr>
        <p:blipFill rotWithShape="1">
          <a:blip r:embed="rId2">
            <a:alphaModFix amt="35000"/>
            <a:extLst>
              <a:ext uri="{28A0092B-C50C-407E-A947-70E740481C1C}">
                <a14:useLocalDpi xmlns:a14="http://schemas.microsoft.com/office/drawing/2010/main" val="0"/>
              </a:ext>
            </a:extLst>
          </a:blip>
          <a:srcRect l="44011" t="7203" r="2229" b="-22286"/>
          <a:stretch/>
        </p:blipFill>
        <p:spPr>
          <a:xfrm>
            <a:off x="6680200" y="-1"/>
            <a:ext cx="5511800" cy="6695719"/>
          </a:xfrm>
          <a:prstGeom prst="rect">
            <a:avLst/>
          </a:prstGeom>
        </p:spPr>
      </p:pic>
      <p:sp>
        <p:nvSpPr>
          <p:cNvPr id="19" name="Rectangle 18">
            <a:extLst>
              <a:ext uri="{FF2B5EF4-FFF2-40B4-BE49-F238E27FC236}">
                <a16:creationId xmlns:a16="http://schemas.microsoft.com/office/drawing/2014/main" id="{601B1749-E736-44E0-BBAF-1E5042D0AD3E}"/>
              </a:ext>
            </a:extLst>
          </p:cNvPr>
          <p:cNvSpPr/>
          <p:nvPr/>
        </p:nvSpPr>
        <p:spPr>
          <a:xfrm>
            <a:off x="335280" y="6442218"/>
            <a:ext cx="1912703" cy="276999"/>
          </a:xfrm>
          <a:prstGeom prst="rect">
            <a:avLst/>
          </a:prstGeom>
        </p:spPr>
        <p:txBody>
          <a:bodyPr wrap="none">
            <a:spAutoFit/>
          </a:bodyPr>
          <a:lstStyle/>
          <a:p>
            <a:r>
              <a:rPr lang="en-US" sz="1200" dirty="0">
                <a:solidFill>
                  <a:schemeClr val="bg1">
                    <a:lumMod val="75000"/>
                  </a:schemeClr>
                </a:solidFill>
                <a:latin typeface="Arial" panose="020B0604020202020204" pitchFamily="34" charset="0"/>
                <a:cs typeface="Arial" panose="020B0604020202020204" pitchFamily="34" charset="0"/>
              </a:rPr>
              <a:t>TRIANZ CONFIDENTIAL</a:t>
            </a:r>
          </a:p>
        </p:txBody>
      </p:sp>
      <p:sp>
        <p:nvSpPr>
          <p:cNvPr id="3" name="Subtitle 2">
            <a:extLst>
              <a:ext uri="{FF2B5EF4-FFF2-40B4-BE49-F238E27FC236}">
                <a16:creationId xmlns:a16="http://schemas.microsoft.com/office/drawing/2014/main" id="{C94C03AA-6032-4A12-A368-348667F02F3D}"/>
              </a:ext>
            </a:extLst>
          </p:cNvPr>
          <p:cNvSpPr>
            <a:spLocks noGrp="1"/>
          </p:cNvSpPr>
          <p:nvPr userDrawn="1">
            <p:ph type="subTitle" idx="1"/>
          </p:nvPr>
        </p:nvSpPr>
        <p:spPr>
          <a:xfrm>
            <a:off x="324396" y="4135755"/>
            <a:ext cx="6400800" cy="1097280"/>
          </a:xfrm>
          <a:prstGeom prst="rect">
            <a:avLst/>
          </a:prstGeom>
        </p:spPr>
        <p:txBody>
          <a:bodyPr anchor="t"/>
          <a:lstStyle>
            <a:lvl1pPr marL="0" indent="0" algn="l">
              <a:lnSpc>
                <a:spcPct val="100000"/>
              </a:lnSpc>
              <a:buNone/>
              <a:defRPr sz="1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2" name="Title 1">
            <a:extLst>
              <a:ext uri="{FF2B5EF4-FFF2-40B4-BE49-F238E27FC236}">
                <a16:creationId xmlns:a16="http://schemas.microsoft.com/office/drawing/2014/main" id="{E2CEE7C9-3D86-4A97-A97A-051AE6FF7E3A}"/>
              </a:ext>
            </a:extLst>
          </p:cNvPr>
          <p:cNvSpPr>
            <a:spLocks noGrp="1"/>
          </p:cNvSpPr>
          <p:nvPr userDrawn="1">
            <p:ph type="ctrTitle"/>
          </p:nvPr>
        </p:nvSpPr>
        <p:spPr>
          <a:xfrm>
            <a:off x="324396" y="2194560"/>
            <a:ext cx="6400800" cy="1920240"/>
          </a:xfrm>
          <a:prstGeom prst="rect">
            <a:avLst/>
          </a:prstGeom>
        </p:spPr>
        <p:txBody>
          <a:bodyPr anchor="ctr"/>
          <a:lstStyle>
            <a:lvl1pPr algn="l">
              <a:lnSpc>
                <a:spcPct val="100000"/>
              </a:lnSpc>
              <a:defRPr sz="3200" b="1">
                <a:solidFill>
                  <a:schemeClr val="accent2">
                    <a:lumMod val="60000"/>
                    <a:lumOff val="40000"/>
                  </a:schemeClr>
                </a:solidFill>
              </a:defRPr>
            </a:lvl1pPr>
          </a:lstStyle>
          <a:p>
            <a:r>
              <a:rPr lang="en-US" dirty="0"/>
              <a:t>Click to edit Master title style</a:t>
            </a:r>
          </a:p>
        </p:txBody>
      </p:sp>
      <p:pic>
        <p:nvPicPr>
          <p:cNvPr id="6" name="Picture 5" descr="A black and white logo&#10;&#10;Description automatically generated">
            <a:extLst>
              <a:ext uri="{FF2B5EF4-FFF2-40B4-BE49-F238E27FC236}">
                <a16:creationId xmlns:a16="http://schemas.microsoft.com/office/drawing/2014/main" id="{28E6F214-A30D-BC9F-98D1-322EF661CA7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11479" y="319572"/>
            <a:ext cx="2687940" cy="987552"/>
          </a:xfrm>
          <a:prstGeom prst="rect">
            <a:avLst/>
          </a:prstGeom>
        </p:spPr>
      </p:pic>
    </p:spTree>
    <p:extLst>
      <p:ext uri="{BB962C8B-B14F-4D97-AF65-F5344CB8AC3E}">
        <p14:creationId xmlns:p14="http://schemas.microsoft.com/office/powerpoint/2010/main" val="35321733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1DBFAF-311E-4223-942F-4B9D72CCD30C}"/>
              </a:ext>
            </a:extLst>
          </p:cNvPr>
          <p:cNvSpPr>
            <a:spLocks noGrp="1"/>
          </p:cNvSpPr>
          <p:nvPr>
            <p:ph type="title"/>
          </p:nvPr>
        </p:nvSpPr>
        <p:spPr>
          <a:xfrm>
            <a:off x="114300" y="304801"/>
            <a:ext cx="11963400" cy="914399"/>
          </a:xfrm>
          <a:prstGeom prst="rect">
            <a:avLst/>
          </a:prstGeom>
        </p:spPr>
        <p:txBody>
          <a:bodyPr/>
          <a:lstStyle>
            <a:lvl1pPr>
              <a:defRPr lang="en-US" sz="2800" b="1" dirty="0">
                <a:solidFill>
                  <a:schemeClr val="accent1"/>
                </a:solidFill>
              </a:defRPr>
            </a:lvl1pPr>
          </a:lstStyle>
          <a:p>
            <a:pPr lvl="0"/>
            <a:r>
              <a:rPr lang="en-US" dirty="0"/>
              <a:t>Click to edit Master title style</a:t>
            </a:r>
          </a:p>
        </p:txBody>
      </p:sp>
      <p:sp>
        <p:nvSpPr>
          <p:cNvPr id="3" name="Content Placeholder 2">
            <a:extLst>
              <a:ext uri="{FF2B5EF4-FFF2-40B4-BE49-F238E27FC236}">
                <a16:creationId xmlns:a16="http://schemas.microsoft.com/office/drawing/2014/main" id="{755F654D-3653-4513-8909-83966BC7722E}"/>
              </a:ext>
            </a:extLst>
          </p:cNvPr>
          <p:cNvSpPr>
            <a:spLocks noGrp="1"/>
          </p:cNvSpPr>
          <p:nvPr>
            <p:ph idx="1"/>
          </p:nvPr>
        </p:nvSpPr>
        <p:spPr>
          <a:xfrm>
            <a:off x="114300" y="1219200"/>
            <a:ext cx="11963400" cy="5448300"/>
          </a:xfrm>
          <a:prstGeom prst="rect">
            <a:avLst/>
          </a:prstGeom>
        </p:spPr>
        <p:txBody>
          <a:bodyPr/>
          <a:lstStyle>
            <a:lvl1pPr>
              <a:lnSpc>
                <a:spcPct val="100000"/>
              </a:lnSpc>
              <a:buClr>
                <a:schemeClr val="accent2"/>
              </a:buClr>
              <a:defRPr sz="2400"/>
            </a:lvl1pPr>
            <a:lvl2pPr>
              <a:lnSpc>
                <a:spcPct val="100000"/>
              </a:lnSpc>
              <a:buClr>
                <a:schemeClr val="accent2"/>
              </a:buClr>
              <a:defRPr sz="2000"/>
            </a:lvl2pPr>
            <a:lvl3pPr>
              <a:lnSpc>
                <a:spcPct val="100000"/>
              </a:lnSpc>
              <a:buClr>
                <a:schemeClr val="accent2"/>
              </a:buClr>
              <a:defRPr sz="1800"/>
            </a:lvl3pPr>
            <a:lvl4pPr>
              <a:lnSpc>
                <a:spcPct val="100000"/>
              </a:lnSpc>
              <a:buClr>
                <a:schemeClr val="accent2"/>
              </a:buClr>
              <a:defRPr sz="1600"/>
            </a:lvl4pPr>
            <a:lvl5pPr>
              <a:lnSpc>
                <a:spcPct val="100000"/>
              </a:lnSpc>
              <a:buClr>
                <a:schemeClr val="accent2"/>
              </a:buCl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Box 8">
            <a:extLst>
              <a:ext uri="{FF2B5EF4-FFF2-40B4-BE49-F238E27FC236}">
                <a16:creationId xmlns:a16="http://schemas.microsoft.com/office/drawing/2014/main" id="{7F1A4EEA-FDDC-4760-BACE-30E0EE2F6C56}"/>
              </a:ext>
            </a:extLst>
          </p:cNvPr>
          <p:cNvSpPr txBox="1"/>
          <p:nvPr userDrawn="1"/>
        </p:nvSpPr>
        <p:spPr>
          <a:xfrm>
            <a:off x="11699442" y="6569137"/>
            <a:ext cx="340158" cy="246221"/>
          </a:xfrm>
          <a:prstGeom prst="rect">
            <a:avLst/>
          </a:prstGeom>
          <a:noFill/>
        </p:spPr>
        <p:txBody>
          <a:bodyPr wrap="none" rtlCol="0" anchor="ctr">
            <a:spAutoFit/>
          </a:bodyPr>
          <a:lstStyle/>
          <a:p>
            <a:pPr algn="r"/>
            <a:fld id="{4B67F39A-F7CC-4FB9-BE90-40F2866750A3}" type="slidenum">
              <a:rPr lang="en-US" sz="1000" smtClean="0">
                <a:solidFill>
                  <a:schemeClr val="bg1">
                    <a:lumMod val="50000"/>
                  </a:schemeClr>
                </a:solidFill>
              </a:rPr>
              <a:pPr algn="r"/>
              <a:t>‹#›</a:t>
            </a:fld>
            <a:endParaRPr lang="en-US" sz="1000" dirty="0">
              <a:solidFill>
                <a:schemeClr val="bg1">
                  <a:lumMod val="50000"/>
                </a:schemeClr>
              </a:solidFill>
            </a:endParaRPr>
          </a:p>
        </p:txBody>
      </p:sp>
      <p:pic>
        <p:nvPicPr>
          <p:cNvPr id="4" name="Picture 3">
            <a:extLst>
              <a:ext uri="{FF2B5EF4-FFF2-40B4-BE49-F238E27FC236}">
                <a16:creationId xmlns:a16="http://schemas.microsoft.com/office/drawing/2014/main" id="{AB78A43B-525A-CE93-E1CD-99EE09817DAF}"/>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14300" y="6609377"/>
            <a:ext cx="917576" cy="192024"/>
          </a:xfrm>
          <a:prstGeom prst="rect">
            <a:avLst/>
          </a:prstGeom>
        </p:spPr>
      </p:pic>
    </p:spTree>
    <p:extLst>
      <p:ext uri="{BB962C8B-B14F-4D97-AF65-F5344CB8AC3E}">
        <p14:creationId xmlns:p14="http://schemas.microsoft.com/office/powerpoint/2010/main" val="17918616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60717-85BB-4946-BD9A-F5376570330B}"/>
              </a:ext>
            </a:extLst>
          </p:cNvPr>
          <p:cNvSpPr>
            <a:spLocks noGrp="1"/>
          </p:cNvSpPr>
          <p:nvPr>
            <p:ph type="title"/>
          </p:nvPr>
        </p:nvSpPr>
        <p:spPr>
          <a:xfrm>
            <a:off x="114300" y="304801"/>
            <a:ext cx="11963400" cy="914400"/>
          </a:xfrm>
          <a:prstGeom prst="rect">
            <a:avLst/>
          </a:prstGeom>
        </p:spPr>
        <p:txBody>
          <a:bodyPr>
            <a:normAutofit/>
          </a:bodyPr>
          <a:lstStyle>
            <a:lvl1pPr>
              <a:defRPr sz="2800" b="1">
                <a:solidFill>
                  <a:schemeClr val="accent1"/>
                </a:solidFill>
              </a:defRPr>
            </a:lvl1pPr>
          </a:lstStyle>
          <a:p>
            <a:r>
              <a:rPr lang="en-US" dirty="0"/>
              <a:t>Click to edit Master title style</a:t>
            </a:r>
          </a:p>
        </p:txBody>
      </p:sp>
      <p:sp>
        <p:nvSpPr>
          <p:cNvPr id="5" name="TextBox 4">
            <a:extLst>
              <a:ext uri="{FF2B5EF4-FFF2-40B4-BE49-F238E27FC236}">
                <a16:creationId xmlns:a16="http://schemas.microsoft.com/office/drawing/2014/main" id="{60563C0B-70EC-4A3E-A9F1-3B69C9F939A6}"/>
              </a:ext>
            </a:extLst>
          </p:cNvPr>
          <p:cNvSpPr txBox="1"/>
          <p:nvPr userDrawn="1"/>
        </p:nvSpPr>
        <p:spPr>
          <a:xfrm>
            <a:off x="11699442" y="6611779"/>
            <a:ext cx="340158" cy="246221"/>
          </a:xfrm>
          <a:prstGeom prst="rect">
            <a:avLst/>
          </a:prstGeom>
          <a:noFill/>
        </p:spPr>
        <p:txBody>
          <a:bodyPr wrap="none" rtlCol="0" anchor="ctr">
            <a:spAutoFit/>
          </a:bodyPr>
          <a:lstStyle/>
          <a:p>
            <a:pPr algn="r"/>
            <a:fld id="{4B67F39A-F7CC-4FB9-BE90-40F2866750A3}" type="slidenum">
              <a:rPr lang="en-US" sz="1000" smtClean="0">
                <a:solidFill>
                  <a:schemeClr val="bg1">
                    <a:lumMod val="50000"/>
                  </a:schemeClr>
                </a:solidFill>
              </a:rPr>
              <a:pPr algn="r"/>
              <a:t>‹#›</a:t>
            </a:fld>
            <a:endParaRPr lang="en-US" sz="1000" dirty="0">
              <a:solidFill>
                <a:schemeClr val="bg1">
                  <a:lumMod val="50000"/>
                </a:schemeClr>
              </a:solidFill>
            </a:endParaRPr>
          </a:p>
        </p:txBody>
      </p:sp>
      <p:pic>
        <p:nvPicPr>
          <p:cNvPr id="4" name="Picture 3">
            <a:extLst>
              <a:ext uri="{FF2B5EF4-FFF2-40B4-BE49-F238E27FC236}">
                <a16:creationId xmlns:a16="http://schemas.microsoft.com/office/drawing/2014/main" id="{171A1A94-2B42-4709-108E-03912E37DB2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14300" y="6609377"/>
            <a:ext cx="917576" cy="192024"/>
          </a:xfrm>
          <a:prstGeom prst="rect">
            <a:avLst/>
          </a:prstGeom>
        </p:spPr>
      </p:pic>
    </p:spTree>
    <p:extLst>
      <p:ext uri="{BB962C8B-B14F-4D97-AF65-F5344CB8AC3E}">
        <p14:creationId xmlns:p14="http://schemas.microsoft.com/office/powerpoint/2010/main" val="16188843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Abstract Light">
    <p:spTree>
      <p:nvGrpSpPr>
        <p:cNvPr id="1" name=""/>
        <p:cNvGrpSpPr/>
        <p:nvPr/>
      </p:nvGrpSpPr>
      <p:grpSpPr>
        <a:xfrm>
          <a:off x="0" y="0"/>
          <a:ext cx="0" cy="0"/>
          <a:chOff x="0" y="0"/>
          <a:chExt cx="0" cy="0"/>
        </a:xfrm>
      </p:grpSpPr>
      <p:pic>
        <p:nvPicPr>
          <p:cNvPr id="7" name="Picture 6" descr="A blue and white background&#10;&#10;Description automatically generated">
            <a:extLst>
              <a:ext uri="{FF2B5EF4-FFF2-40B4-BE49-F238E27FC236}">
                <a16:creationId xmlns:a16="http://schemas.microsoft.com/office/drawing/2014/main" id="{52A0D49B-7CD1-880C-2AB8-FFBBF2A93B01}"/>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3" name="Picture 2" hidden="1">
            <a:extLst>
              <a:ext uri="{FF2B5EF4-FFF2-40B4-BE49-F238E27FC236}">
                <a16:creationId xmlns:a16="http://schemas.microsoft.com/office/drawing/2014/main" id="{1BAFDBC7-EBFF-0123-88AD-F0815F48E9FF}"/>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6788" r="6788"/>
          <a:stretch/>
        </p:blipFill>
        <p:spPr>
          <a:xfrm>
            <a:off x="0" y="-1"/>
            <a:ext cx="12192000" cy="6858001"/>
          </a:xfrm>
          <a:prstGeom prst="rect">
            <a:avLst/>
          </a:prstGeom>
        </p:spPr>
      </p:pic>
      <p:sp>
        <p:nvSpPr>
          <p:cNvPr id="4" name="Rectangle 3" hidden="1">
            <a:extLst>
              <a:ext uri="{FF2B5EF4-FFF2-40B4-BE49-F238E27FC236}">
                <a16:creationId xmlns:a16="http://schemas.microsoft.com/office/drawing/2014/main" id="{18923CA6-59E5-D6BE-0517-D5D1D9A6C1A3}"/>
              </a:ext>
            </a:extLst>
          </p:cNvPr>
          <p:cNvSpPr/>
          <p:nvPr userDrawn="1"/>
        </p:nvSpPr>
        <p:spPr>
          <a:xfrm>
            <a:off x="0" y="-1"/>
            <a:ext cx="12192000" cy="6858000"/>
          </a:xfrm>
          <a:prstGeom prst="rect">
            <a:avLst/>
          </a:prstGeom>
          <a:solidFill>
            <a:schemeClr val="bg1">
              <a:alpha val="3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9B60717-85BB-4946-BD9A-F5376570330B}"/>
              </a:ext>
            </a:extLst>
          </p:cNvPr>
          <p:cNvSpPr>
            <a:spLocks noGrp="1"/>
          </p:cNvSpPr>
          <p:nvPr>
            <p:ph type="title"/>
          </p:nvPr>
        </p:nvSpPr>
        <p:spPr>
          <a:xfrm>
            <a:off x="114300" y="304801"/>
            <a:ext cx="11963400" cy="914400"/>
          </a:xfrm>
          <a:prstGeom prst="rect">
            <a:avLst/>
          </a:prstGeom>
        </p:spPr>
        <p:txBody>
          <a:bodyPr>
            <a:normAutofit/>
          </a:bodyPr>
          <a:lstStyle>
            <a:lvl1pPr algn="l" defTabSz="914400" rtl="0" eaLnBrk="1" latinLnBrk="0" hangingPunct="1">
              <a:lnSpc>
                <a:spcPct val="90000"/>
              </a:lnSpc>
              <a:spcBef>
                <a:spcPct val="0"/>
              </a:spcBef>
              <a:buNone/>
              <a:defRPr lang="en-US" sz="2800" b="1" kern="1200" dirty="0">
                <a:solidFill>
                  <a:schemeClr val="accent1"/>
                </a:solidFill>
                <a:latin typeface="+mj-lt"/>
                <a:ea typeface="+mj-ea"/>
                <a:cs typeface="+mj-cs"/>
              </a:defRPr>
            </a:lvl1pPr>
          </a:lstStyle>
          <a:p>
            <a:r>
              <a:rPr lang="en-US" dirty="0"/>
              <a:t>Click to edit Master title style</a:t>
            </a:r>
          </a:p>
        </p:txBody>
      </p:sp>
      <p:sp>
        <p:nvSpPr>
          <p:cNvPr id="5" name="TextBox 4">
            <a:extLst>
              <a:ext uri="{FF2B5EF4-FFF2-40B4-BE49-F238E27FC236}">
                <a16:creationId xmlns:a16="http://schemas.microsoft.com/office/drawing/2014/main" id="{60563C0B-70EC-4A3E-A9F1-3B69C9F939A6}"/>
              </a:ext>
            </a:extLst>
          </p:cNvPr>
          <p:cNvSpPr txBox="1"/>
          <p:nvPr userDrawn="1"/>
        </p:nvSpPr>
        <p:spPr>
          <a:xfrm>
            <a:off x="11699442" y="6611779"/>
            <a:ext cx="340158" cy="246221"/>
          </a:xfrm>
          <a:prstGeom prst="rect">
            <a:avLst/>
          </a:prstGeom>
          <a:noFill/>
        </p:spPr>
        <p:txBody>
          <a:bodyPr wrap="none" rtlCol="0" anchor="ctr">
            <a:spAutoFit/>
          </a:bodyPr>
          <a:lstStyle/>
          <a:p>
            <a:pPr algn="r"/>
            <a:fld id="{4B67F39A-F7CC-4FB9-BE90-40F2866750A3}" type="slidenum">
              <a:rPr lang="en-US" sz="1000" smtClean="0">
                <a:solidFill>
                  <a:schemeClr val="bg1">
                    <a:lumMod val="50000"/>
                  </a:schemeClr>
                </a:solidFill>
              </a:rPr>
              <a:pPr algn="r"/>
              <a:t>‹#›</a:t>
            </a:fld>
            <a:endParaRPr lang="en-US" sz="1000" dirty="0">
              <a:solidFill>
                <a:schemeClr val="bg1">
                  <a:lumMod val="50000"/>
                </a:schemeClr>
              </a:solidFill>
            </a:endParaRPr>
          </a:p>
        </p:txBody>
      </p:sp>
      <p:pic>
        <p:nvPicPr>
          <p:cNvPr id="6" name="Picture 5">
            <a:extLst>
              <a:ext uri="{FF2B5EF4-FFF2-40B4-BE49-F238E27FC236}">
                <a16:creationId xmlns:a16="http://schemas.microsoft.com/office/drawing/2014/main" id="{4301C6D7-AA59-434F-A76B-168DF730565B}"/>
              </a:ext>
            </a:extLst>
          </p:cNvPr>
          <p:cNvPicPr>
            <a:picLocks noChangeAspect="1"/>
          </p:cNvPicPr>
          <p:nvPr userDrawn="1"/>
        </p:nvPicPr>
        <p:blipFill>
          <a:blip r:embed="rId5">
            <a:extLst>
              <a:ext uri="{28A0092B-C50C-407E-A947-70E740481C1C}">
                <a14:useLocalDpi xmlns:a14="http://schemas.microsoft.com/office/drawing/2010/main" val="0"/>
              </a:ext>
            </a:extLst>
          </a:blip>
          <a:srcRect/>
          <a:stretch/>
        </p:blipFill>
        <p:spPr>
          <a:xfrm>
            <a:off x="114300" y="6609377"/>
            <a:ext cx="917576" cy="192024"/>
          </a:xfrm>
          <a:prstGeom prst="rect">
            <a:avLst/>
          </a:prstGeom>
        </p:spPr>
      </p:pic>
    </p:spTree>
    <p:extLst>
      <p:ext uri="{BB962C8B-B14F-4D97-AF65-F5344CB8AC3E}">
        <p14:creationId xmlns:p14="http://schemas.microsoft.com/office/powerpoint/2010/main" val="37056613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Abstract Dark">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CE85163-640C-250F-C506-532106F27B3B}"/>
              </a:ext>
            </a:extLst>
          </p:cNvPr>
          <p:cNvSpPr/>
          <p:nvPr userDrawn="1"/>
        </p:nvSpPr>
        <p:spPr>
          <a:xfrm>
            <a:off x="0" y="0"/>
            <a:ext cx="12192000" cy="6858000"/>
          </a:xfrm>
          <a:prstGeom prst="rect">
            <a:avLst/>
          </a:prstGeom>
          <a:solidFill>
            <a:srgbClr val="00153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9" name="Picture 8" descr="A blue and black background with lines and dots&#10;&#10;Description automatically generated">
            <a:extLst>
              <a:ext uri="{FF2B5EF4-FFF2-40B4-BE49-F238E27FC236}">
                <a16:creationId xmlns:a16="http://schemas.microsoft.com/office/drawing/2014/main" id="{749C0156-20A9-D69E-04EA-CDA6DB1FD8A4}"/>
              </a:ext>
            </a:extLst>
          </p:cNvPr>
          <p:cNvPicPr>
            <a:picLocks noChangeAspect="1"/>
          </p:cNvPicPr>
          <p:nvPr userDrawn="1"/>
        </p:nvPicPr>
        <p:blipFill>
          <a:blip r:embed="rId2">
            <a:alphaModFix amt="20000"/>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0" name="Picture 9" descr="A blue background with a circular object&#10;&#10;Description automatically generated with medium confidence">
            <a:extLst>
              <a:ext uri="{FF2B5EF4-FFF2-40B4-BE49-F238E27FC236}">
                <a16:creationId xmlns:a16="http://schemas.microsoft.com/office/drawing/2014/main" id="{C5FE69FD-52E8-C509-4E21-23A7CFCD0F67}"/>
              </a:ext>
            </a:extLst>
          </p:cNvPr>
          <p:cNvPicPr>
            <a:picLocks noChangeAspect="1"/>
          </p:cNvPicPr>
          <p:nvPr userDrawn="1"/>
        </p:nvPicPr>
        <p:blipFill rotWithShape="1">
          <a:blip r:embed="rId4">
            <a:alphaModFix amt="50000"/>
            <a:extLst>
              <a:ext uri="{28A0092B-C50C-407E-A947-70E740481C1C}">
                <a14:useLocalDpi xmlns:a14="http://schemas.microsoft.com/office/drawing/2010/main" val="0"/>
              </a:ext>
            </a:extLst>
          </a:blip>
          <a:srcRect b="29015"/>
          <a:stretch/>
        </p:blipFill>
        <p:spPr>
          <a:xfrm>
            <a:off x="7566988" y="1"/>
            <a:ext cx="4625011" cy="1955799"/>
          </a:xfrm>
          <a:prstGeom prst="rect">
            <a:avLst/>
          </a:prstGeom>
        </p:spPr>
      </p:pic>
      <p:sp>
        <p:nvSpPr>
          <p:cNvPr id="2" name="Title 1">
            <a:extLst>
              <a:ext uri="{FF2B5EF4-FFF2-40B4-BE49-F238E27FC236}">
                <a16:creationId xmlns:a16="http://schemas.microsoft.com/office/drawing/2014/main" id="{B9B60717-85BB-4946-BD9A-F5376570330B}"/>
              </a:ext>
            </a:extLst>
          </p:cNvPr>
          <p:cNvSpPr>
            <a:spLocks noGrp="1"/>
          </p:cNvSpPr>
          <p:nvPr>
            <p:ph type="title"/>
          </p:nvPr>
        </p:nvSpPr>
        <p:spPr>
          <a:xfrm>
            <a:off x="114300" y="304801"/>
            <a:ext cx="11963400" cy="914400"/>
          </a:xfrm>
          <a:prstGeom prst="rect">
            <a:avLst/>
          </a:prstGeom>
        </p:spPr>
        <p:txBody>
          <a:bodyPr>
            <a:normAutofit/>
          </a:bodyPr>
          <a:lstStyle>
            <a:lvl1pPr>
              <a:defRPr sz="2800" b="1">
                <a:solidFill>
                  <a:schemeClr val="bg1"/>
                </a:solidFill>
              </a:defRPr>
            </a:lvl1pPr>
          </a:lstStyle>
          <a:p>
            <a:r>
              <a:rPr lang="en-US" dirty="0"/>
              <a:t>Click to edit Master title style</a:t>
            </a:r>
          </a:p>
        </p:txBody>
      </p:sp>
      <p:sp>
        <p:nvSpPr>
          <p:cNvPr id="5" name="TextBox 4">
            <a:extLst>
              <a:ext uri="{FF2B5EF4-FFF2-40B4-BE49-F238E27FC236}">
                <a16:creationId xmlns:a16="http://schemas.microsoft.com/office/drawing/2014/main" id="{60563C0B-70EC-4A3E-A9F1-3B69C9F939A6}"/>
              </a:ext>
            </a:extLst>
          </p:cNvPr>
          <p:cNvSpPr txBox="1"/>
          <p:nvPr userDrawn="1"/>
        </p:nvSpPr>
        <p:spPr>
          <a:xfrm>
            <a:off x="11699442" y="6611779"/>
            <a:ext cx="340158" cy="246221"/>
          </a:xfrm>
          <a:prstGeom prst="rect">
            <a:avLst/>
          </a:prstGeom>
          <a:noFill/>
        </p:spPr>
        <p:txBody>
          <a:bodyPr wrap="none" rtlCol="0" anchor="ctr">
            <a:spAutoFit/>
          </a:bodyPr>
          <a:lstStyle/>
          <a:p>
            <a:pPr algn="r"/>
            <a:fld id="{4B67F39A-F7CC-4FB9-BE90-40F2866750A3}" type="slidenum">
              <a:rPr lang="en-US" sz="1000" smtClean="0">
                <a:solidFill>
                  <a:schemeClr val="bg1">
                    <a:lumMod val="50000"/>
                  </a:schemeClr>
                </a:solidFill>
              </a:rPr>
              <a:pPr algn="r"/>
              <a:t>‹#›</a:t>
            </a:fld>
            <a:endParaRPr lang="en-US" sz="1000">
              <a:solidFill>
                <a:schemeClr val="bg1">
                  <a:lumMod val="50000"/>
                </a:schemeClr>
              </a:solidFill>
            </a:endParaRPr>
          </a:p>
        </p:txBody>
      </p:sp>
      <p:pic>
        <p:nvPicPr>
          <p:cNvPr id="7" name="Picture 6">
            <a:extLst>
              <a:ext uri="{FF2B5EF4-FFF2-40B4-BE49-F238E27FC236}">
                <a16:creationId xmlns:a16="http://schemas.microsoft.com/office/drawing/2014/main" id="{5D2AAE0D-3E79-4B82-0CD5-2D72DED72A6B}"/>
              </a:ext>
            </a:extLst>
          </p:cNvPr>
          <p:cNvPicPr>
            <a:picLocks noChangeAspect="1"/>
          </p:cNvPicPr>
          <p:nvPr userDrawn="1"/>
        </p:nvPicPr>
        <p:blipFill>
          <a:blip r:embed="rId5">
            <a:extLst>
              <a:ext uri="{28A0092B-C50C-407E-A947-70E740481C1C}">
                <a14:useLocalDpi xmlns:a14="http://schemas.microsoft.com/office/drawing/2010/main" val="0"/>
              </a:ext>
            </a:extLst>
          </a:blip>
          <a:srcRect/>
          <a:stretch/>
        </p:blipFill>
        <p:spPr>
          <a:xfrm>
            <a:off x="114300" y="6615644"/>
            <a:ext cx="987552" cy="194134"/>
          </a:xfrm>
          <a:prstGeom prst="rect">
            <a:avLst/>
          </a:prstGeom>
        </p:spPr>
      </p:pic>
    </p:spTree>
    <p:extLst>
      <p:ext uri="{BB962C8B-B14F-4D97-AF65-F5344CB8AC3E}">
        <p14:creationId xmlns:p14="http://schemas.microsoft.com/office/powerpoint/2010/main" val="42329386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2E71CFB-39F8-4E55-9B31-B9A979E45B5A}"/>
              </a:ext>
            </a:extLst>
          </p:cNvPr>
          <p:cNvSpPr txBox="1"/>
          <p:nvPr userDrawn="1"/>
        </p:nvSpPr>
        <p:spPr>
          <a:xfrm>
            <a:off x="11699442" y="6611779"/>
            <a:ext cx="340158" cy="246221"/>
          </a:xfrm>
          <a:prstGeom prst="rect">
            <a:avLst/>
          </a:prstGeom>
          <a:noFill/>
        </p:spPr>
        <p:txBody>
          <a:bodyPr wrap="none" rtlCol="0" anchor="ctr">
            <a:spAutoFit/>
          </a:bodyPr>
          <a:lstStyle/>
          <a:p>
            <a:pPr algn="r"/>
            <a:fld id="{4B67F39A-F7CC-4FB9-BE90-40F2866750A3}" type="slidenum">
              <a:rPr lang="en-US" sz="1000" smtClean="0">
                <a:solidFill>
                  <a:schemeClr val="bg1">
                    <a:lumMod val="50000"/>
                  </a:schemeClr>
                </a:solidFill>
              </a:rPr>
              <a:pPr algn="r"/>
              <a:t>‹#›</a:t>
            </a:fld>
            <a:endParaRPr lang="en-US" sz="1000" dirty="0">
              <a:solidFill>
                <a:schemeClr val="bg1">
                  <a:lumMod val="50000"/>
                </a:schemeClr>
              </a:solidFill>
            </a:endParaRPr>
          </a:p>
        </p:txBody>
      </p:sp>
      <p:pic>
        <p:nvPicPr>
          <p:cNvPr id="3" name="Picture 2">
            <a:extLst>
              <a:ext uri="{FF2B5EF4-FFF2-40B4-BE49-F238E27FC236}">
                <a16:creationId xmlns:a16="http://schemas.microsoft.com/office/drawing/2014/main" id="{607113A5-DF9A-3BD4-8274-C7C251971D8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14300" y="6609377"/>
            <a:ext cx="917576" cy="192024"/>
          </a:xfrm>
          <a:prstGeom prst="rect">
            <a:avLst/>
          </a:prstGeom>
        </p:spPr>
      </p:pic>
    </p:spTree>
    <p:extLst>
      <p:ext uri="{BB962C8B-B14F-4D97-AF65-F5344CB8AC3E}">
        <p14:creationId xmlns:p14="http://schemas.microsoft.com/office/powerpoint/2010/main" val="38595110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2869955"/>
      </p:ext>
    </p:extLst>
  </p:cSld>
  <p:clrMap bg1="lt1" tx1="dk1" bg2="lt2" tx2="dk2" accent1="accent1" accent2="accent2" accent3="accent3" accent4="accent4" accent5="accent5" accent6="accent6" hlink="hlink" folHlink="folHlink"/>
  <p:sldLayoutIdLst>
    <p:sldLayoutId id="2147483765" r:id="rId1"/>
    <p:sldLayoutId id="2147483771" r:id="rId2"/>
    <p:sldLayoutId id="2147483779" r:id="rId3"/>
    <p:sldLayoutId id="2147483730" r:id="rId4"/>
    <p:sldLayoutId id="2147483744" r:id="rId5"/>
    <p:sldLayoutId id="2147483772" r:id="rId6"/>
    <p:sldLayoutId id="2147483780" r:id="rId7"/>
    <p:sldLayoutId id="2147483745" r:id="rId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p15:clr>
            <a:srgbClr val="F26B43"/>
          </p15:clr>
        </p15:guide>
        <p15:guide id="2" orient="horz" pos="2160">
          <p15:clr>
            <a:srgbClr val="F26B43"/>
          </p15:clr>
        </p15:guide>
        <p15:guide id="3" orient="horz" pos="48">
          <p15:clr>
            <a:srgbClr val="A4A3A4"/>
          </p15:clr>
        </p15:guide>
        <p15:guide id="4" orient="horz" pos="192">
          <p15:clr>
            <a:srgbClr val="A4A3A4"/>
          </p15:clr>
        </p15:guide>
        <p15:guide id="5" orient="horz" pos="768">
          <p15:clr>
            <a:srgbClr val="A4A3A4"/>
          </p15:clr>
        </p15:guide>
        <p15:guide id="6" orient="horz" pos="2088">
          <p15:clr>
            <a:srgbClr val="A4A3A4"/>
          </p15:clr>
        </p15:guide>
        <p15:guide id="7" orient="horz" pos="2232">
          <p15:clr>
            <a:srgbClr val="A4A3A4"/>
          </p15:clr>
        </p15:guide>
        <p15:guide id="8" orient="horz" pos="4200">
          <p15:clr>
            <a:srgbClr val="A4A3A4"/>
          </p15:clr>
        </p15:guide>
        <p15:guide id="9" pos="72">
          <p15:clr>
            <a:srgbClr val="A4A3A4"/>
          </p15:clr>
        </p15:guide>
        <p15:guide id="10" pos="3768">
          <p15:clr>
            <a:srgbClr val="A4A3A4"/>
          </p15:clr>
        </p15:guide>
        <p15:guide id="11" pos="3912">
          <p15:clr>
            <a:srgbClr val="A4A3A4"/>
          </p15:clr>
        </p15:guide>
        <p15:guide id="12" pos="7608">
          <p15:clr>
            <a:srgbClr val="A4A3A4"/>
          </p15:clr>
        </p15:guide>
        <p15:guide id="13" orient="horz" pos="2496">
          <p15:clr>
            <a:srgbClr val="A4A3A4"/>
          </p15:clr>
        </p15:guide>
        <p15:guide id="14" pos="264">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svg"/><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7.png"/><Relationship Id="rId7" Type="http://schemas.openxmlformats.org/officeDocument/2006/relationships/image" Target="../media/image20.png"/><Relationship Id="rId2" Type="http://schemas.openxmlformats.org/officeDocument/2006/relationships/image" Target="../media/image16.png"/><Relationship Id="rId1" Type="http://schemas.openxmlformats.org/officeDocument/2006/relationships/slideLayout" Target="../slideLayouts/slideLayout6.xml"/><Relationship Id="rId6" Type="http://schemas.openxmlformats.org/officeDocument/2006/relationships/image" Target="../media/image10.png"/><Relationship Id="rId5" Type="http://schemas.openxmlformats.org/officeDocument/2006/relationships/image" Target="../media/image19.png"/><Relationship Id="rId4" Type="http://schemas.openxmlformats.org/officeDocument/2006/relationships/image" Target="../media/image18.png"/></Relationships>
</file>

<file path=ppt/slides/_rels/slide3.xml.rels><?xml version="1.0" encoding="UTF-8" standalone="yes"?>
<Relationships xmlns="http://schemas.openxmlformats.org/package/2006/relationships"><Relationship Id="rId8" Type="http://schemas.openxmlformats.org/officeDocument/2006/relationships/oleObject" Target="../embeddings/oleObject2.bin"/><Relationship Id="rId3" Type="http://schemas.openxmlformats.org/officeDocument/2006/relationships/image" Target="../media/image22.png"/><Relationship Id="rId7" Type="http://schemas.openxmlformats.org/officeDocument/2006/relationships/image" Target="../media/image24.emf"/><Relationship Id="rId2" Type="http://schemas.openxmlformats.org/officeDocument/2006/relationships/notesSlide" Target="../notesSlides/notesSlide1.xml"/><Relationship Id="rId1" Type="http://schemas.openxmlformats.org/officeDocument/2006/relationships/slideLayout" Target="../slideLayouts/slideLayout6.xml"/><Relationship Id="rId6" Type="http://schemas.openxmlformats.org/officeDocument/2006/relationships/oleObject" Target="../embeddings/oleObject1.bin"/><Relationship Id="rId5" Type="http://schemas.openxmlformats.org/officeDocument/2006/relationships/image" Target="../media/image23.wmf"/><Relationship Id="rId4" Type="http://schemas.openxmlformats.org/officeDocument/2006/relationships/oleObject" Target="file:///C:\Users\t06kvr4\OneDrive%20-%20NEW%20YORK%20LIFE%20INSURANCE%20COMPANY\Documents\Process_Flow_Detail.png" TargetMode="External"/><Relationship Id="rId9" Type="http://schemas.openxmlformats.org/officeDocument/2006/relationships/image" Target="../media/image25.emf"/></Relationships>
</file>

<file path=ppt/slides/_rels/slide4.xml.rels><?xml version="1.0" encoding="UTF-8" standalone="yes"?>
<Relationships xmlns="http://schemas.openxmlformats.org/package/2006/relationships"><Relationship Id="rId3" Type="http://schemas.openxmlformats.org/officeDocument/2006/relationships/oleObject" Target="file:///C:\Users\t06kvr4\OneDrive%20-%20NEW%20YORK%20LIFE%20INSURANCE%20COMPANY\Documents\Process_Flow_Detail.png" TargetMode="External"/><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26.emf"/><Relationship Id="rId5" Type="http://schemas.openxmlformats.org/officeDocument/2006/relationships/oleObject" Target="../embeddings/oleObject3.bin"/><Relationship Id="rId4" Type="http://schemas.openxmlformats.org/officeDocument/2006/relationships/image" Target="../media/image23.w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hyperlink" Target="https://www.linkedin.com/company/trianz" TargetMode="External"/><Relationship Id="rId2" Type="http://schemas.openxmlformats.org/officeDocument/2006/relationships/hyperlink" Target="https://www.facebook.com/Trianz" TargetMode="Externa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hyperlink" Target="https://x.com/trianz" TargetMode="External"/><Relationship Id="rId4" Type="http://schemas.openxmlformats.org/officeDocument/2006/relationships/image" Target="../media/image27.2208CB20"/></Relationships>
</file>

<file path=ppt/slides/_rels/slide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5EFB03F-5DB1-0EA1-A885-2F92DEEE322E}"/>
              </a:ext>
            </a:extLst>
          </p:cNvPr>
          <p:cNvPicPr>
            <a:picLocks noChangeAspect="1"/>
          </p:cNvPicPr>
          <p:nvPr/>
        </p:nvPicPr>
        <p:blipFill rotWithShape="1">
          <a:blip r:embed="rId2"/>
          <a:srcRect r="27729" b="33634"/>
          <a:stretch/>
        </p:blipFill>
        <p:spPr>
          <a:xfrm>
            <a:off x="5256896" y="4114800"/>
            <a:ext cx="6935104" cy="2743200"/>
          </a:xfrm>
          <a:prstGeom prst="rect">
            <a:avLst/>
          </a:prstGeom>
        </p:spPr>
      </p:pic>
      <p:sp>
        <p:nvSpPr>
          <p:cNvPr id="2" name="Subtitle 1">
            <a:extLst>
              <a:ext uri="{FF2B5EF4-FFF2-40B4-BE49-F238E27FC236}">
                <a16:creationId xmlns:a16="http://schemas.microsoft.com/office/drawing/2014/main" id="{AD8C2994-B34D-C2C8-D4E7-0DD7DCA0BBAE}"/>
              </a:ext>
            </a:extLst>
          </p:cNvPr>
          <p:cNvSpPr>
            <a:spLocks noGrp="1"/>
          </p:cNvSpPr>
          <p:nvPr>
            <p:ph type="subTitle" idx="1"/>
          </p:nvPr>
        </p:nvSpPr>
        <p:spPr/>
        <p:txBody>
          <a:bodyPr/>
          <a:lstStyle/>
          <a:p>
            <a:r>
              <a:rPr lang="en-US" b="1" dirty="0"/>
              <a:t>Presented To: 	NYL Team  </a:t>
            </a:r>
          </a:p>
          <a:p>
            <a:r>
              <a:rPr lang="en-US" b="1" dirty="0"/>
              <a:t>Presented By: 	Trianz Team</a:t>
            </a:r>
          </a:p>
          <a:p>
            <a:r>
              <a:rPr lang="en-US" b="1" dirty="0"/>
              <a:t>Date: 	02/18/2025	</a:t>
            </a:r>
          </a:p>
        </p:txBody>
      </p:sp>
      <p:sp>
        <p:nvSpPr>
          <p:cNvPr id="3" name="Title 2">
            <a:extLst>
              <a:ext uri="{FF2B5EF4-FFF2-40B4-BE49-F238E27FC236}">
                <a16:creationId xmlns:a16="http://schemas.microsoft.com/office/drawing/2014/main" id="{064BFB95-B409-293F-8B67-9865CBC44E52}"/>
              </a:ext>
            </a:extLst>
          </p:cNvPr>
          <p:cNvSpPr>
            <a:spLocks noGrp="1"/>
          </p:cNvSpPr>
          <p:nvPr>
            <p:ph type="ctrTitle"/>
          </p:nvPr>
        </p:nvSpPr>
        <p:spPr>
          <a:xfrm>
            <a:off x="324396" y="2194560"/>
            <a:ext cx="5885904" cy="1920240"/>
          </a:xfrm>
        </p:spPr>
        <p:txBody>
          <a:bodyPr/>
          <a:lstStyle/>
          <a:p>
            <a:r>
              <a:rPr lang="en-US" sz="2800" dirty="0">
                <a:solidFill>
                  <a:schemeClr val="accent1"/>
                </a:solidFill>
              </a:rPr>
              <a:t>Retail Life – Print Policy Automation  Summary</a:t>
            </a:r>
          </a:p>
        </p:txBody>
      </p:sp>
      <p:pic>
        <p:nvPicPr>
          <p:cNvPr id="5" name="Picture 4">
            <a:extLst>
              <a:ext uri="{FF2B5EF4-FFF2-40B4-BE49-F238E27FC236}">
                <a16:creationId xmlns:a16="http://schemas.microsoft.com/office/drawing/2014/main" id="{86F1E541-77BE-6EA3-2627-85A051A281C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bwMode="auto">
          <a:xfrm>
            <a:off x="471992" y="5851017"/>
            <a:ext cx="920710" cy="462132"/>
          </a:xfrm>
          <a:prstGeom prst="rect">
            <a:avLst/>
          </a:prstGeom>
          <a:noFill/>
          <a:ln>
            <a:noFill/>
          </a:ln>
        </p:spPr>
      </p:pic>
      <p:pic>
        <p:nvPicPr>
          <p:cNvPr id="7" name="Graphic 6">
            <a:extLst>
              <a:ext uri="{FF2B5EF4-FFF2-40B4-BE49-F238E27FC236}">
                <a16:creationId xmlns:a16="http://schemas.microsoft.com/office/drawing/2014/main" id="{532971D6-1A26-AB13-033F-0CB9007F19A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6339840" y="1463042"/>
            <a:ext cx="5394960" cy="5394958"/>
          </a:xfrm>
          <a:prstGeom prst="rect">
            <a:avLst/>
          </a:prstGeom>
        </p:spPr>
      </p:pic>
      <p:pic>
        <p:nvPicPr>
          <p:cNvPr id="8" name="Picture 12">
            <a:extLst>
              <a:ext uri="{FF2B5EF4-FFF2-40B4-BE49-F238E27FC236}">
                <a16:creationId xmlns:a16="http://schemas.microsoft.com/office/drawing/2014/main" id="{B8C40D70-9711-8F8C-CAD5-6F25713AA9DD}"/>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5333" t="3232" r="4337" b="4204"/>
          <a:stretch/>
        </p:blipFill>
        <p:spPr bwMode="auto">
          <a:xfrm>
            <a:off x="10876546" y="374751"/>
            <a:ext cx="858253" cy="861879"/>
          </a:xfrm>
          <a:prstGeom prst="roundRect">
            <a:avLst>
              <a:gd name="adj" fmla="val 4554"/>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00050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65094AB-35CF-AFD6-3AEA-A9F6B65E0008}"/>
              </a:ext>
            </a:extLst>
          </p:cNvPr>
          <p:cNvSpPr/>
          <p:nvPr/>
        </p:nvSpPr>
        <p:spPr>
          <a:xfrm rot="16200000">
            <a:off x="-1264770" y="1036170"/>
            <a:ext cx="7010398" cy="4747557"/>
          </a:xfrm>
          <a:prstGeom prst="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lIns="36000" tIns="36000" rIns="36000" rtlCol="0" anchor="ctr"/>
          <a:lstStyle/>
          <a:p>
            <a:pPr algn="ctr"/>
            <a:endParaRPr lang="en-US">
              <a:solidFill>
                <a:srgbClr val="FCFCFC"/>
              </a:solidFill>
              <a:latin typeface="Arial" panose="020B0604020202020204"/>
            </a:endParaRPr>
          </a:p>
        </p:txBody>
      </p:sp>
      <p:sp>
        <p:nvSpPr>
          <p:cNvPr id="4" name="Title 3">
            <a:extLst>
              <a:ext uri="{FF2B5EF4-FFF2-40B4-BE49-F238E27FC236}">
                <a16:creationId xmlns:a16="http://schemas.microsoft.com/office/drawing/2014/main" id="{0FAC9A6C-D9C9-0016-AF14-E42931C2FC86}"/>
              </a:ext>
            </a:extLst>
          </p:cNvPr>
          <p:cNvSpPr txBox="1">
            <a:spLocks/>
          </p:cNvSpPr>
          <p:nvPr/>
        </p:nvSpPr>
        <p:spPr>
          <a:xfrm>
            <a:off x="1022633" y="505094"/>
            <a:ext cx="2568939" cy="914400"/>
          </a:xfrm>
          <a:prstGeom prst="rect">
            <a:avLst/>
          </a:prstGeom>
        </p:spPr>
        <p:txBody>
          <a:bodyPr anchor="ctr">
            <a:normAutofit/>
          </a:bodyPr>
          <a:lstStyle>
            <a:lvl1pPr algn="l" defTabSz="914400" rtl="0" eaLnBrk="1" latinLnBrk="0" hangingPunct="1">
              <a:lnSpc>
                <a:spcPct val="90000"/>
              </a:lnSpc>
              <a:spcBef>
                <a:spcPct val="0"/>
              </a:spcBef>
              <a:buNone/>
              <a:defRPr lang="en-US" sz="2800" b="1" kern="1200" dirty="0">
                <a:solidFill>
                  <a:schemeClr val="accent1"/>
                </a:solidFill>
                <a:latin typeface="+mj-lt"/>
                <a:ea typeface="+mj-ea"/>
                <a:cs typeface="+mj-cs"/>
              </a:defRPr>
            </a:lvl1pPr>
          </a:lstStyle>
          <a:p>
            <a:pPr>
              <a:lnSpc>
                <a:spcPct val="100000"/>
              </a:lnSpc>
            </a:pPr>
            <a:r>
              <a:rPr lang="en-IN" dirty="0">
                <a:solidFill>
                  <a:schemeClr val="bg2"/>
                </a:solidFill>
              </a:rPr>
              <a:t>Key Topics</a:t>
            </a:r>
          </a:p>
        </p:txBody>
      </p:sp>
      <p:pic>
        <p:nvPicPr>
          <p:cNvPr id="13" name="Graphic 3">
            <a:extLst>
              <a:ext uri="{FF2B5EF4-FFF2-40B4-BE49-F238E27FC236}">
                <a16:creationId xmlns:a16="http://schemas.microsoft.com/office/drawing/2014/main" id="{020F8CF6-9A12-BF49-1550-62CAFA02560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66835" y="1503366"/>
            <a:ext cx="3762233" cy="3698868"/>
          </a:xfrm>
          <a:prstGeom prst="rect">
            <a:avLst/>
          </a:prstGeom>
        </p:spPr>
      </p:pic>
      <p:sp>
        <p:nvSpPr>
          <p:cNvPr id="28" name="Rectangle: Rounded Corners 27">
            <a:extLst>
              <a:ext uri="{FF2B5EF4-FFF2-40B4-BE49-F238E27FC236}">
                <a16:creationId xmlns:a16="http://schemas.microsoft.com/office/drawing/2014/main" id="{0D0D2119-891E-2D32-772B-65AF7E5B7059}"/>
              </a:ext>
            </a:extLst>
          </p:cNvPr>
          <p:cNvSpPr/>
          <p:nvPr/>
        </p:nvSpPr>
        <p:spPr>
          <a:xfrm>
            <a:off x="466835" y="5454909"/>
            <a:ext cx="3124737" cy="892523"/>
          </a:xfrm>
          <a:prstGeom prst="roundRect">
            <a:avLst>
              <a:gd name="adj" fmla="val 14051"/>
            </a:avLst>
          </a:prstGeom>
          <a:solidFill>
            <a:schemeClr val="bg1"/>
          </a:solidFill>
          <a:ln w="12700" cap="flat" cmpd="sng" algn="ctr">
            <a:solidFill>
              <a:schemeClr val="accent1">
                <a:lumMod val="40000"/>
                <a:lumOff val="60000"/>
              </a:schemeClr>
            </a:solidFill>
            <a:prstDash val="solid"/>
            <a:miter lim="800000"/>
          </a:ln>
          <a:effectLst/>
        </p:spPr>
        <p:style>
          <a:lnRef idx="2">
            <a:scrgbClr r="0" g="0" b="0"/>
          </a:lnRef>
          <a:fillRef idx="1">
            <a:scrgbClr r="0" g="0" b="0"/>
          </a:fillRef>
          <a:effectRef idx="0">
            <a:scrgbClr r="0" g="0" b="0"/>
          </a:effectRef>
          <a:fontRef idx="minor">
            <a:schemeClr val="lt1"/>
          </a:fontRef>
        </p:style>
        <p:txBody>
          <a:bodyPr spcFirstLastPara="0" vert="horz" wrap="square" lIns="457200" tIns="86969" rIns="86969" bIns="86969" numCol="1" spcCol="1270" anchor="ctr" anchorCtr="0">
            <a:noAutofit/>
          </a:bodyPr>
          <a:lstStyle/>
          <a:p>
            <a:pPr marL="266700" marR="0" lvl="0" indent="-266700" algn="l" defTabSz="800100" rtl="0" eaLnBrk="1" fontAlgn="auto" latinLnBrk="0" hangingPunct="1">
              <a:lnSpc>
                <a:spcPct val="100000"/>
              </a:lnSpc>
              <a:spcBef>
                <a:spcPct val="0"/>
              </a:spcBef>
              <a:spcAft>
                <a:spcPct val="35000"/>
              </a:spcAft>
              <a:buClrTx/>
              <a:buSzTx/>
              <a:buFontTx/>
              <a:buNone/>
              <a:tabLst/>
              <a:defRPr/>
            </a:pPr>
            <a:r>
              <a:rPr kumimoji="0" lang="en-US" sz="1500" b="1" i="0" u="none" strike="noStrike" kern="1200" cap="none" spc="0" normalizeH="0" baseline="0" noProof="0" dirty="0">
                <a:ln>
                  <a:noFill/>
                </a:ln>
                <a:solidFill>
                  <a:srgbClr val="5A5A5A">
                    <a:lumMod val="50000"/>
                  </a:srgbClr>
                </a:solidFill>
                <a:effectLst/>
                <a:uLnTx/>
                <a:uFillTx/>
                <a:latin typeface="Arial" panose="020B0604020202020204"/>
                <a:ea typeface="+mn-ea"/>
                <a:cs typeface="+mn-cs"/>
              </a:rPr>
              <a:t>     Print Policy Automation </a:t>
            </a:r>
          </a:p>
        </p:txBody>
      </p:sp>
      <p:sp>
        <p:nvSpPr>
          <p:cNvPr id="29" name="Rectangle: Top Corners Rounded 28">
            <a:extLst>
              <a:ext uri="{FF2B5EF4-FFF2-40B4-BE49-F238E27FC236}">
                <a16:creationId xmlns:a16="http://schemas.microsoft.com/office/drawing/2014/main" id="{F40FB9EC-FBBE-5C7C-1F00-33ED8033CA54}"/>
              </a:ext>
            </a:extLst>
          </p:cNvPr>
          <p:cNvSpPr/>
          <p:nvPr/>
        </p:nvSpPr>
        <p:spPr>
          <a:xfrm rot="16200000">
            <a:off x="421968" y="5600932"/>
            <a:ext cx="804152" cy="600478"/>
          </a:xfrm>
          <a:prstGeom prst="round2SameRect">
            <a:avLst>
              <a:gd name="adj1" fmla="val 14975"/>
              <a:gd name="adj2" fmla="val 0"/>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Picture 29">
            <a:extLst>
              <a:ext uri="{FF2B5EF4-FFF2-40B4-BE49-F238E27FC236}">
                <a16:creationId xmlns:a16="http://schemas.microsoft.com/office/drawing/2014/main" id="{F27CCE27-8453-0C5F-70EA-4482717932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6563" y="5645576"/>
            <a:ext cx="471494" cy="468000"/>
          </a:xfrm>
          <a:prstGeom prst="rect">
            <a:avLst/>
          </a:prstGeom>
        </p:spPr>
      </p:pic>
      <p:sp>
        <p:nvSpPr>
          <p:cNvPr id="31" name="Rounded Rectangle 10">
            <a:extLst>
              <a:ext uri="{FF2B5EF4-FFF2-40B4-BE49-F238E27FC236}">
                <a16:creationId xmlns:a16="http://schemas.microsoft.com/office/drawing/2014/main" id="{9E0854FD-A199-C2CE-03C2-9C993D4E9369}"/>
              </a:ext>
            </a:extLst>
          </p:cNvPr>
          <p:cNvSpPr/>
          <p:nvPr/>
        </p:nvSpPr>
        <p:spPr>
          <a:xfrm>
            <a:off x="5244350" y="2784189"/>
            <a:ext cx="6211315" cy="799122"/>
          </a:xfrm>
          <a:prstGeom prst="roundRect">
            <a:avLst/>
          </a:prstGeom>
          <a:solidFill>
            <a:schemeClr val="bg1"/>
          </a:solidFill>
          <a:ln>
            <a:solidFill>
              <a:schemeClr val="accent6">
                <a:lumMod val="60000"/>
                <a:lumOff val="40000"/>
              </a:schemeClr>
            </a:solidFill>
            <a:prstDash val="sysDash"/>
          </a:ln>
          <a:effectLst/>
        </p:spPr>
        <p:style>
          <a:lnRef idx="2">
            <a:schemeClr val="accent1">
              <a:shade val="50000"/>
            </a:schemeClr>
          </a:lnRef>
          <a:fillRef idx="1">
            <a:schemeClr val="accent1"/>
          </a:fillRef>
          <a:effectRef idx="0">
            <a:schemeClr val="accent1"/>
          </a:effectRef>
          <a:fontRef idx="minor">
            <a:schemeClr val="lt1"/>
          </a:fontRef>
        </p:style>
        <p:txBody>
          <a:bodyPr lIns="288000" rtlCol="0" anchor="ctr"/>
          <a:lstStyle/>
          <a:p>
            <a:r>
              <a:rPr lang="en-US" b="1" dirty="0">
                <a:solidFill>
                  <a:schemeClr val="tx1"/>
                </a:solidFill>
              </a:rPr>
              <a:t>Benefits and Efficiency </a:t>
            </a:r>
            <a:endParaRPr lang="en-IN" b="1" dirty="0">
              <a:solidFill>
                <a:schemeClr val="tx1"/>
              </a:solidFill>
            </a:endParaRPr>
          </a:p>
        </p:txBody>
      </p:sp>
      <p:cxnSp>
        <p:nvCxnSpPr>
          <p:cNvPr id="32" name="Straight Connector 31">
            <a:extLst>
              <a:ext uri="{FF2B5EF4-FFF2-40B4-BE49-F238E27FC236}">
                <a16:creationId xmlns:a16="http://schemas.microsoft.com/office/drawing/2014/main" id="{071A6B1D-72CF-51DF-51B7-4D08AB35B87F}"/>
              </a:ext>
            </a:extLst>
          </p:cNvPr>
          <p:cNvCxnSpPr>
            <a:cxnSpLocks/>
          </p:cNvCxnSpPr>
          <p:nvPr/>
        </p:nvCxnSpPr>
        <p:spPr>
          <a:xfrm>
            <a:off x="10685062" y="2937743"/>
            <a:ext cx="0" cy="484960"/>
          </a:xfrm>
          <a:prstGeom prst="line">
            <a:avLst/>
          </a:prstGeom>
          <a:ln w="19050">
            <a:solidFill>
              <a:schemeClr val="accent6">
                <a:lumMod val="60000"/>
                <a:lumOff val="4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33" name="Oval 32">
            <a:extLst>
              <a:ext uri="{FF2B5EF4-FFF2-40B4-BE49-F238E27FC236}">
                <a16:creationId xmlns:a16="http://schemas.microsoft.com/office/drawing/2014/main" id="{F67A4BBE-736F-7CF3-5070-F0BE15181829}"/>
              </a:ext>
            </a:extLst>
          </p:cNvPr>
          <p:cNvSpPr/>
          <p:nvPr/>
        </p:nvSpPr>
        <p:spPr>
          <a:xfrm>
            <a:off x="5087031" y="3022907"/>
            <a:ext cx="314632" cy="314632"/>
          </a:xfrm>
          <a:prstGeom prst="ellipse">
            <a:avLst/>
          </a:prstGeom>
          <a:solidFill>
            <a:schemeClr val="accent3"/>
          </a:solidFill>
          <a:ln w="28575">
            <a:solidFill>
              <a:schemeClr val="bg2"/>
            </a:solid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2</a:t>
            </a:r>
          </a:p>
        </p:txBody>
      </p:sp>
      <p:sp>
        <p:nvSpPr>
          <p:cNvPr id="37" name="Rounded Rectangle 10">
            <a:extLst>
              <a:ext uri="{FF2B5EF4-FFF2-40B4-BE49-F238E27FC236}">
                <a16:creationId xmlns:a16="http://schemas.microsoft.com/office/drawing/2014/main" id="{AA672B06-CE8C-778C-1EF5-7B5BF9E40A1F}"/>
              </a:ext>
            </a:extLst>
          </p:cNvPr>
          <p:cNvSpPr/>
          <p:nvPr/>
        </p:nvSpPr>
        <p:spPr>
          <a:xfrm>
            <a:off x="5244350" y="1673099"/>
            <a:ext cx="6211315" cy="799122"/>
          </a:xfrm>
          <a:prstGeom prst="roundRect">
            <a:avLst/>
          </a:prstGeom>
          <a:solidFill>
            <a:schemeClr val="bg1"/>
          </a:solidFill>
          <a:ln>
            <a:solidFill>
              <a:schemeClr val="accent6">
                <a:lumMod val="60000"/>
                <a:lumOff val="40000"/>
              </a:schemeClr>
            </a:solidFill>
            <a:prstDash val="sysDash"/>
          </a:ln>
          <a:effectLst/>
        </p:spPr>
        <p:style>
          <a:lnRef idx="2">
            <a:schemeClr val="accent1">
              <a:shade val="50000"/>
            </a:schemeClr>
          </a:lnRef>
          <a:fillRef idx="1">
            <a:schemeClr val="accent1"/>
          </a:fillRef>
          <a:effectRef idx="0">
            <a:schemeClr val="accent1"/>
          </a:effectRef>
          <a:fontRef idx="minor">
            <a:schemeClr val="lt1"/>
          </a:fontRef>
        </p:style>
        <p:txBody>
          <a:bodyPr lIns="288000" rIns="1280160" rtlCol="0" anchor="ctr"/>
          <a:lstStyle/>
          <a:p>
            <a:r>
              <a:rPr lang="en-US" b="1" dirty="0">
                <a:solidFill>
                  <a:schemeClr val="tx1"/>
                </a:solidFill>
              </a:rPr>
              <a:t>Overview  - Process Flow </a:t>
            </a:r>
            <a:endParaRPr lang="en-IN" b="1" dirty="0">
              <a:solidFill>
                <a:schemeClr val="tx1"/>
              </a:solidFill>
            </a:endParaRPr>
          </a:p>
        </p:txBody>
      </p:sp>
      <p:sp>
        <p:nvSpPr>
          <p:cNvPr id="38" name="Oval 37">
            <a:extLst>
              <a:ext uri="{FF2B5EF4-FFF2-40B4-BE49-F238E27FC236}">
                <a16:creationId xmlns:a16="http://schemas.microsoft.com/office/drawing/2014/main" id="{74BC2B03-B526-F2CB-219C-B7F51E6CC4F1}"/>
              </a:ext>
            </a:extLst>
          </p:cNvPr>
          <p:cNvSpPr/>
          <p:nvPr/>
        </p:nvSpPr>
        <p:spPr>
          <a:xfrm>
            <a:off x="5087031" y="1915344"/>
            <a:ext cx="314632" cy="314632"/>
          </a:xfrm>
          <a:prstGeom prst="ellipse">
            <a:avLst/>
          </a:prstGeom>
          <a:solidFill>
            <a:schemeClr val="accent3"/>
          </a:solidFill>
          <a:ln w="28575">
            <a:solidFill>
              <a:schemeClr val="bg2"/>
            </a:solid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1</a:t>
            </a:r>
          </a:p>
        </p:txBody>
      </p:sp>
      <p:cxnSp>
        <p:nvCxnSpPr>
          <p:cNvPr id="39" name="Straight Connector 38">
            <a:extLst>
              <a:ext uri="{FF2B5EF4-FFF2-40B4-BE49-F238E27FC236}">
                <a16:creationId xmlns:a16="http://schemas.microsoft.com/office/drawing/2014/main" id="{6827A6D6-9CD3-EB3B-6F9E-04898B70C9A8}"/>
              </a:ext>
            </a:extLst>
          </p:cNvPr>
          <p:cNvCxnSpPr>
            <a:cxnSpLocks/>
          </p:cNvCxnSpPr>
          <p:nvPr/>
        </p:nvCxnSpPr>
        <p:spPr>
          <a:xfrm>
            <a:off x="10685062" y="1830180"/>
            <a:ext cx="0" cy="484960"/>
          </a:xfrm>
          <a:prstGeom prst="line">
            <a:avLst/>
          </a:prstGeom>
          <a:ln w="19050">
            <a:solidFill>
              <a:schemeClr val="accent6">
                <a:lumMod val="60000"/>
                <a:lumOff val="4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40" name="Rounded Rectangle 10">
            <a:extLst>
              <a:ext uri="{FF2B5EF4-FFF2-40B4-BE49-F238E27FC236}">
                <a16:creationId xmlns:a16="http://schemas.microsoft.com/office/drawing/2014/main" id="{B2412D87-8A30-0571-F979-95120DE1B558}"/>
              </a:ext>
            </a:extLst>
          </p:cNvPr>
          <p:cNvSpPr/>
          <p:nvPr/>
        </p:nvSpPr>
        <p:spPr>
          <a:xfrm>
            <a:off x="5244350" y="3856713"/>
            <a:ext cx="6211315" cy="799122"/>
          </a:xfrm>
          <a:prstGeom prst="roundRect">
            <a:avLst/>
          </a:prstGeom>
          <a:solidFill>
            <a:schemeClr val="bg1"/>
          </a:solidFill>
          <a:ln>
            <a:solidFill>
              <a:schemeClr val="accent6">
                <a:lumMod val="60000"/>
                <a:lumOff val="40000"/>
              </a:schemeClr>
            </a:solidFill>
            <a:prstDash val="sysDash"/>
          </a:ln>
          <a:effectLst/>
        </p:spPr>
        <p:style>
          <a:lnRef idx="2">
            <a:schemeClr val="accent1">
              <a:shade val="50000"/>
            </a:schemeClr>
          </a:lnRef>
          <a:fillRef idx="1">
            <a:schemeClr val="accent1"/>
          </a:fillRef>
          <a:effectRef idx="0">
            <a:schemeClr val="accent1"/>
          </a:effectRef>
          <a:fontRef idx="minor">
            <a:schemeClr val="lt1"/>
          </a:fontRef>
        </p:style>
        <p:txBody>
          <a:bodyPr lIns="288000" rtlCol="0" anchor="ctr"/>
          <a:lstStyle/>
          <a:p>
            <a:r>
              <a:rPr lang="en-US" b="1" dirty="0">
                <a:solidFill>
                  <a:schemeClr val="tx1"/>
                </a:solidFill>
              </a:rPr>
              <a:t>Challenges -&gt; Solution and Key take aways  </a:t>
            </a:r>
          </a:p>
        </p:txBody>
      </p:sp>
      <p:sp>
        <p:nvSpPr>
          <p:cNvPr id="41" name="Oval 40">
            <a:extLst>
              <a:ext uri="{FF2B5EF4-FFF2-40B4-BE49-F238E27FC236}">
                <a16:creationId xmlns:a16="http://schemas.microsoft.com/office/drawing/2014/main" id="{F5282E2A-DAD3-2786-FE1A-87BD3E22DE7B}"/>
              </a:ext>
            </a:extLst>
          </p:cNvPr>
          <p:cNvSpPr/>
          <p:nvPr/>
        </p:nvSpPr>
        <p:spPr>
          <a:xfrm>
            <a:off x="5087031" y="4061610"/>
            <a:ext cx="314632" cy="314632"/>
          </a:xfrm>
          <a:prstGeom prst="ellipse">
            <a:avLst/>
          </a:prstGeom>
          <a:solidFill>
            <a:schemeClr val="accent3"/>
          </a:solidFill>
          <a:ln w="28575">
            <a:solidFill>
              <a:schemeClr val="bg2"/>
            </a:solid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3</a:t>
            </a:r>
          </a:p>
        </p:txBody>
      </p:sp>
      <p:cxnSp>
        <p:nvCxnSpPr>
          <p:cNvPr id="42" name="Straight Connector 41">
            <a:extLst>
              <a:ext uri="{FF2B5EF4-FFF2-40B4-BE49-F238E27FC236}">
                <a16:creationId xmlns:a16="http://schemas.microsoft.com/office/drawing/2014/main" id="{66F84575-0290-45B6-FFEA-53E253141607}"/>
              </a:ext>
            </a:extLst>
          </p:cNvPr>
          <p:cNvCxnSpPr>
            <a:cxnSpLocks/>
          </p:cNvCxnSpPr>
          <p:nvPr/>
        </p:nvCxnSpPr>
        <p:spPr>
          <a:xfrm>
            <a:off x="10680397" y="4061610"/>
            <a:ext cx="0" cy="484960"/>
          </a:xfrm>
          <a:prstGeom prst="line">
            <a:avLst/>
          </a:prstGeom>
          <a:ln w="19050">
            <a:solidFill>
              <a:schemeClr val="accent6">
                <a:lumMod val="60000"/>
                <a:lumOff val="40000"/>
              </a:schemeClr>
            </a:solidFill>
            <a:prstDash val="sysDash"/>
          </a:ln>
        </p:spPr>
        <p:style>
          <a:lnRef idx="1">
            <a:schemeClr val="accent1"/>
          </a:lnRef>
          <a:fillRef idx="0">
            <a:schemeClr val="accent1"/>
          </a:fillRef>
          <a:effectRef idx="0">
            <a:schemeClr val="accent1"/>
          </a:effectRef>
          <a:fontRef idx="minor">
            <a:schemeClr val="tx1"/>
          </a:fontRef>
        </p:style>
      </p:cxnSp>
      <p:pic>
        <p:nvPicPr>
          <p:cNvPr id="43" name="Picture 42">
            <a:extLst>
              <a:ext uri="{FF2B5EF4-FFF2-40B4-BE49-F238E27FC236}">
                <a16:creationId xmlns:a16="http://schemas.microsoft.com/office/drawing/2014/main" id="{49326E82-1E9F-3EF6-2033-D5B285C8CFE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35400" y="1819256"/>
            <a:ext cx="506810" cy="506808"/>
          </a:xfrm>
          <a:prstGeom prst="rect">
            <a:avLst/>
          </a:prstGeom>
        </p:spPr>
      </p:pic>
      <p:pic>
        <p:nvPicPr>
          <p:cNvPr id="46" name="Picture 45">
            <a:extLst>
              <a:ext uri="{FF2B5EF4-FFF2-40B4-BE49-F238E27FC236}">
                <a16:creationId xmlns:a16="http://schemas.microsoft.com/office/drawing/2014/main" id="{5F5E8BF7-8DAB-D3E3-D878-CC945D9FE5F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51378" y="4007755"/>
            <a:ext cx="512804" cy="512802"/>
          </a:xfrm>
          <a:prstGeom prst="rect">
            <a:avLst/>
          </a:prstGeom>
        </p:spPr>
      </p:pic>
      <p:pic>
        <p:nvPicPr>
          <p:cNvPr id="47" name="Picture 46">
            <a:extLst>
              <a:ext uri="{FF2B5EF4-FFF2-40B4-BE49-F238E27FC236}">
                <a16:creationId xmlns:a16="http://schemas.microsoft.com/office/drawing/2014/main" id="{CC545A06-F2A5-8764-216B-76135E3E7B7A}"/>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114300" y="6615644"/>
            <a:ext cx="987552" cy="194134"/>
          </a:xfrm>
          <a:prstGeom prst="rect">
            <a:avLst/>
          </a:prstGeom>
        </p:spPr>
      </p:pic>
      <p:sp>
        <p:nvSpPr>
          <p:cNvPr id="3" name="Rounded Rectangle 10">
            <a:extLst>
              <a:ext uri="{FF2B5EF4-FFF2-40B4-BE49-F238E27FC236}">
                <a16:creationId xmlns:a16="http://schemas.microsoft.com/office/drawing/2014/main" id="{F8E2845E-BA03-CF1F-9329-61D7B2150527}"/>
              </a:ext>
            </a:extLst>
          </p:cNvPr>
          <p:cNvSpPr/>
          <p:nvPr/>
        </p:nvSpPr>
        <p:spPr>
          <a:xfrm>
            <a:off x="5214393" y="4945176"/>
            <a:ext cx="6211315" cy="799122"/>
          </a:xfrm>
          <a:prstGeom prst="roundRect">
            <a:avLst/>
          </a:prstGeom>
          <a:solidFill>
            <a:schemeClr val="bg1"/>
          </a:solidFill>
          <a:ln>
            <a:solidFill>
              <a:schemeClr val="accent6">
                <a:lumMod val="60000"/>
                <a:lumOff val="40000"/>
              </a:schemeClr>
            </a:solidFill>
            <a:prstDash val="sysDash"/>
          </a:ln>
          <a:effectLst/>
        </p:spPr>
        <p:style>
          <a:lnRef idx="2">
            <a:schemeClr val="accent1">
              <a:shade val="50000"/>
            </a:schemeClr>
          </a:lnRef>
          <a:fillRef idx="1">
            <a:schemeClr val="accent1"/>
          </a:fillRef>
          <a:effectRef idx="0">
            <a:schemeClr val="accent1"/>
          </a:effectRef>
          <a:fontRef idx="minor">
            <a:schemeClr val="lt1"/>
          </a:fontRef>
        </p:style>
        <p:txBody>
          <a:bodyPr lIns="288000" rtlCol="0" anchor="ctr"/>
          <a:lstStyle/>
          <a:p>
            <a:r>
              <a:rPr lang="en-US" b="1" dirty="0">
                <a:solidFill>
                  <a:schemeClr val="tx1"/>
                </a:solidFill>
              </a:rPr>
              <a:t>Appendix </a:t>
            </a:r>
          </a:p>
        </p:txBody>
      </p:sp>
      <p:sp>
        <p:nvSpPr>
          <p:cNvPr id="5" name="Oval 4">
            <a:extLst>
              <a:ext uri="{FF2B5EF4-FFF2-40B4-BE49-F238E27FC236}">
                <a16:creationId xmlns:a16="http://schemas.microsoft.com/office/drawing/2014/main" id="{52E8A38F-BFFC-5CCE-4427-DEF38BDC3819}"/>
              </a:ext>
            </a:extLst>
          </p:cNvPr>
          <p:cNvSpPr/>
          <p:nvPr/>
        </p:nvSpPr>
        <p:spPr>
          <a:xfrm>
            <a:off x="5089527" y="5102150"/>
            <a:ext cx="314632" cy="314632"/>
          </a:xfrm>
          <a:prstGeom prst="ellipse">
            <a:avLst/>
          </a:prstGeom>
          <a:solidFill>
            <a:schemeClr val="accent3"/>
          </a:solidFill>
          <a:ln w="28575">
            <a:solidFill>
              <a:schemeClr val="bg2"/>
            </a:solid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4</a:t>
            </a:r>
          </a:p>
        </p:txBody>
      </p:sp>
      <p:pic>
        <p:nvPicPr>
          <p:cNvPr id="7" name="Picture 6">
            <a:extLst>
              <a:ext uri="{FF2B5EF4-FFF2-40B4-BE49-F238E27FC236}">
                <a16:creationId xmlns:a16="http://schemas.microsoft.com/office/drawing/2014/main" id="{6865D705-227E-E92C-3BE8-E2926525737B}"/>
              </a:ext>
            </a:extLst>
          </p:cNvPr>
          <p:cNvPicPr>
            <a:picLocks noChangeAspect="1"/>
          </p:cNvPicPr>
          <p:nvPr/>
        </p:nvPicPr>
        <p:blipFill>
          <a:blip r:embed="rId7"/>
          <a:stretch>
            <a:fillRect/>
          </a:stretch>
        </p:blipFill>
        <p:spPr>
          <a:xfrm>
            <a:off x="10698603" y="5028825"/>
            <a:ext cx="590832" cy="631823"/>
          </a:xfrm>
          <a:prstGeom prst="rect">
            <a:avLst/>
          </a:prstGeom>
        </p:spPr>
      </p:pic>
      <p:cxnSp>
        <p:nvCxnSpPr>
          <p:cNvPr id="8" name="Straight Connector 7">
            <a:extLst>
              <a:ext uri="{FF2B5EF4-FFF2-40B4-BE49-F238E27FC236}">
                <a16:creationId xmlns:a16="http://schemas.microsoft.com/office/drawing/2014/main" id="{D85CAE4F-6FF3-2EF6-357E-6427F50BA095}"/>
              </a:ext>
            </a:extLst>
          </p:cNvPr>
          <p:cNvCxnSpPr>
            <a:cxnSpLocks/>
          </p:cNvCxnSpPr>
          <p:nvPr/>
        </p:nvCxnSpPr>
        <p:spPr>
          <a:xfrm>
            <a:off x="10595996" y="5119728"/>
            <a:ext cx="0" cy="484960"/>
          </a:xfrm>
          <a:prstGeom prst="line">
            <a:avLst/>
          </a:prstGeom>
          <a:ln w="19050">
            <a:solidFill>
              <a:schemeClr val="accent6">
                <a:lumMod val="60000"/>
                <a:lumOff val="40000"/>
              </a:schemeClr>
            </a:solidFill>
            <a:prstDash val="sysDash"/>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65D89BF0-D3C3-5769-8621-F92648007EEE}"/>
              </a:ext>
            </a:extLst>
          </p:cNvPr>
          <p:cNvPicPr>
            <a:picLocks noChangeAspect="1"/>
          </p:cNvPicPr>
          <p:nvPr/>
        </p:nvPicPr>
        <p:blipFill>
          <a:blip r:embed="rId8"/>
          <a:stretch>
            <a:fillRect/>
          </a:stretch>
        </p:blipFill>
        <p:spPr>
          <a:xfrm>
            <a:off x="10698603" y="2805381"/>
            <a:ext cx="696381" cy="678371"/>
          </a:xfrm>
          <a:prstGeom prst="rect">
            <a:avLst/>
          </a:prstGeom>
        </p:spPr>
      </p:pic>
    </p:spTree>
    <p:extLst>
      <p:ext uri="{BB962C8B-B14F-4D97-AF65-F5344CB8AC3E}">
        <p14:creationId xmlns:p14="http://schemas.microsoft.com/office/powerpoint/2010/main" val="29413145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213725" y="778934"/>
            <a:ext cx="11764551" cy="1998134"/>
          </a:xfrm>
          <a:prstGeom prst="roundRect">
            <a:avLst>
              <a:gd name="adj" fmla="val 8004"/>
            </a:avLst>
          </a:prstGeom>
          <a:noFill/>
          <a:ln w="12700">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2103120" tIns="91440" rIns="91440" bIns="91440" rtlCol="0" anchor="t"/>
          <a:lstStyle/>
          <a:p>
            <a:pPr marR="0" lvl="0" algn="l" defTabSz="914400" rtl="0" eaLnBrk="1" fontAlgn="auto" latinLnBrk="0" hangingPunct="1">
              <a:lnSpc>
                <a:spcPct val="100000"/>
              </a:lnSpc>
              <a:spcBef>
                <a:spcPts val="0"/>
              </a:spcBef>
              <a:spcAft>
                <a:spcPts val="500"/>
              </a:spcAft>
              <a:buClr>
                <a:srgbClr val="5A5A5A">
                  <a:lumMod val="50000"/>
                </a:srgbClr>
              </a:buClr>
              <a:buSzTx/>
              <a:defRPr/>
            </a:pPr>
            <a:r>
              <a:rPr kumimoji="0" lang="en-US" sz="1100" b="0" i="0" u="none" strike="noStrike" kern="1200" cap="none" spc="0" normalizeH="0" baseline="0" noProof="0" dirty="0">
                <a:ln>
                  <a:noFill/>
                </a:ln>
                <a:solidFill>
                  <a:srgbClr val="090909"/>
                </a:solidFill>
                <a:effectLst/>
                <a:uLnTx/>
                <a:uFillTx/>
              </a:rPr>
              <a:t>When a New Business Case is issued or Re-Issued through the FAST system, a critical event known as the Print Policy Correspondence Event is automatically generated. This event serves as a key step in the process of communicating important details of the policy to both the policyholder and internal stakeholders. The event ensures that all essential information about the policy is documented, printed, and communicated in a timely and accurate manner.</a:t>
            </a:r>
          </a:p>
          <a:p>
            <a:pPr marR="0" lvl="0" algn="l" defTabSz="914400" rtl="0" eaLnBrk="1" fontAlgn="auto" latinLnBrk="0" hangingPunct="1">
              <a:lnSpc>
                <a:spcPct val="100000"/>
              </a:lnSpc>
              <a:spcBef>
                <a:spcPts val="0"/>
              </a:spcBef>
              <a:spcAft>
                <a:spcPts val="500"/>
              </a:spcAft>
              <a:buClr>
                <a:srgbClr val="5A5A5A">
                  <a:lumMod val="50000"/>
                </a:srgbClr>
              </a:buClr>
              <a:buSzTx/>
              <a:defRPr/>
            </a:pPr>
            <a:r>
              <a:rPr lang="en-US" sz="1100" dirty="0">
                <a:solidFill>
                  <a:srgbClr val="090909"/>
                </a:solidFill>
              </a:rPr>
              <a:t>In order to  maintain the </a:t>
            </a:r>
            <a:r>
              <a:rPr lang="en-US" sz="1100" b="1" dirty="0">
                <a:solidFill>
                  <a:srgbClr val="090909"/>
                </a:solidFill>
              </a:rPr>
              <a:t>consistency</a:t>
            </a:r>
            <a:r>
              <a:rPr lang="en-US" sz="1100" dirty="0">
                <a:solidFill>
                  <a:srgbClr val="090909"/>
                </a:solidFill>
              </a:rPr>
              <a:t> and </a:t>
            </a:r>
            <a:r>
              <a:rPr lang="en-US" sz="1100" b="1" dirty="0">
                <a:solidFill>
                  <a:srgbClr val="090909"/>
                </a:solidFill>
              </a:rPr>
              <a:t>accuracy</a:t>
            </a:r>
            <a:r>
              <a:rPr lang="en-US" sz="1100" dirty="0">
                <a:solidFill>
                  <a:srgbClr val="090909"/>
                </a:solidFill>
              </a:rPr>
              <a:t> the automation ensure that the Print Policy generated from the JSON file always contains accurate and consistent policy information.</a:t>
            </a:r>
          </a:p>
          <a:p>
            <a:pPr marR="0" lvl="0" algn="l" defTabSz="914400" rtl="0" eaLnBrk="1" fontAlgn="auto" latinLnBrk="0" hangingPunct="1">
              <a:lnSpc>
                <a:spcPct val="100000"/>
              </a:lnSpc>
              <a:spcBef>
                <a:spcPts val="0"/>
              </a:spcBef>
              <a:spcAft>
                <a:spcPts val="500"/>
              </a:spcAft>
              <a:buClr>
                <a:srgbClr val="5A5A5A">
                  <a:lumMod val="50000"/>
                </a:srgbClr>
              </a:buClr>
              <a:buSzTx/>
              <a:defRPr/>
            </a:pPr>
            <a:endParaRPr lang="en-US" sz="1100" noProof="0" dirty="0">
              <a:solidFill>
                <a:srgbClr val="090909"/>
              </a:solidFill>
            </a:endParaRPr>
          </a:p>
          <a:p>
            <a:pPr marR="0" lvl="0" algn="l" defTabSz="914400" rtl="0" eaLnBrk="1" fontAlgn="auto" latinLnBrk="0" hangingPunct="1">
              <a:lnSpc>
                <a:spcPct val="100000"/>
              </a:lnSpc>
              <a:spcBef>
                <a:spcPts val="0"/>
              </a:spcBef>
              <a:spcAft>
                <a:spcPts val="500"/>
              </a:spcAft>
              <a:buClr>
                <a:srgbClr val="5A5A5A">
                  <a:lumMod val="50000"/>
                </a:srgbClr>
              </a:buClr>
              <a:buSzTx/>
              <a:defRPr/>
            </a:pPr>
            <a:r>
              <a:rPr kumimoji="0" lang="en-US" sz="1100" b="0" i="0" u="none" strike="noStrike" kern="1200" cap="none" spc="0" normalizeH="0" baseline="0" noProof="0" dirty="0">
                <a:ln>
                  <a:noFill/>
                </a:ln>
                <a:solidFill>
                  <a:srgbClr val="090909"/>
                </a:solidFill>
                <a:effectLst/>
                <a:uLnTx/>
                <a:uFillTx/>
              </a:rPr>
              <a:t>We are automating the validation process by using scripts to verify the accuracy, formatting, and consistency of JSON data in Print Policy documents.</a:t>
            </a:r>
          </a:p>
        </p:txBody>
      </p:sp>
      <p:sp>
        <p:nvSpPr>
          <p:cNvPr id="6" name="Round Same Side Corner Rectangle 5"/>
          <p:cNvSpPr/>
          <p:nvPr/>
        </p:nvSpPr>
        <p:spPr>
          <a:xfrm rot="16200000">
            <a:off x="287644" y="931107"/>
            <a:ext cx="1828916" cy="1727536"/>
          </a:xfrm>
          <a:prstGeom prst="round2SameRect">
            <a:avLst>
              <a:gd name="adj1" fmla="val 8971"/>
              <a:gd name="adj2" fmla="val 0"/>
            </a:avLst>
          </a:prstGeom>
          <a:solidFill>
            <a:schemeClr val="accent2">
              <a:lumMod val="60000"/>
              <a:lumOff val="40000"/>
            </a:schemeClr>
          </a:solidFill>
          <a:ln w="9525">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 lIns="0" tIns="0" rIns="822960" b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600" b="1" dirty="0">
                <a:solidFill>
                  <a:srgbClr val="5A5A5A">
                    <a:lumMod val="50000"/>
                  </a:srgbClr>
                </a:solidFill>
              </a:rPr>
              <a:t>Overview </a:t>
            </a:r>
            <a:endParaRPr kumimoji="0" lang="en-IN" sz="1600" b="1" i="0" u="none" strike="noStrike" kern="1200" cap="none" spc="0" normalizeH="0" baseline="0" noProof="0" dirty="0">
              <a:ln>
                <a:noFill/>
              </a:ln>
              <a:solidFill>
                <a:srgbClr val="5A5A5A">
                  <a:lumMod val="50000"/>
                </a:srgbClr>
              </a:solidFill>
              <a:effectLst/>
              <a:uLnTx/>
              <a:uFillTx/>
              <a:ea typeface="+mn-ea"/>
              <a:cs typeface="+mn-cs"/>
            </a:endParaRPr>
          </a:p>
        </p:txBody>
      </p:sp>
      <p:grpSp>
        <p:nvGrpSpPr>
          <p:cNvPr id="12" name="Group 11">
            <a:extLst>
              <a:ext uri="{FF2B5EF4-FFF2-40B4-BE49-F238E27FC236}">
                <a16:creationId xmlns:a16="http://schemas.microsoft.com/office/drawing/2014/main" id="{F23D15E0-36EB-E501-AA0D-D5EF36FBA5EF}"/>
              </a:ext>
            </a:extLst>
          </p:cNvPr>
          <p:cNvGrpSpPr/>
          <p:nvPr/>
        </p:nvGrpSpPr>
        <p:grpSpPr>
          <a:xfrm>
            <a:off x="871890" y="1109298"/>
            <a:ext cx="791932" cy="791932"/>
            <a:chOff x="682525" y="4910139"/>
            <a:chExt cx="791932" cy="791932"/>
          </a:xfrm>
        </p:grpSpPr>
        <p:sp>
          <p:nvSpPr>
            <p:cNvPr id="8" name="Oval 7"/>
            <p:cNvSpPr/>
            <p:nvPr/>
          </p:nvSpPr>
          <p:spPr>
            <a:xfrm>
              <a:off x="682525" y="4910139"/>
              <a:ext cx="791932" cy="791932"/>
            </a:xfrm>
            <a:prstGeom prst="ellipse">
              <a:avLst/>
            </a:prstGeom>
            <a:solidFill>
              <a:schemeClr val="bg2"/>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FCFCFC"/>
                </a:solidFill>
                <a:effectLst/>
                <a:uLnTx/>
                <a:uFillTx/>
                <a:ea typeface="+mn-ea"/>
                <a:cs typeface="+mn-cs"/>
              </a:endParaRP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2386" y="5010150"/>
              <a:ext cx="534760" cy="534760"/>
            </a:xfrm>
            <a:prstGeom prst="rect">
              <a:avLst/>
            </a:prstGeom>
          </p:spPr>
        </p:pic>
      </p:grpSp>
      <p:sp>
        <p:nvSpPr>
          <p:cNvPr id="11" name="Title 10">
            <a:extLst>
              <a:ext uri="{FF2B5EF4-FFF2-40B4-BE49-F238E27FC236}">
                <a16:creationId xmlns:a16="http://schemas.microsoft.com/office/drawing/2014/main" id="{2331DA1C-196F-F26A-EACF-A283384BC11F}"/>
              </a:ext>
            </a:extLst>
          </p:cNvPr>
          <p:cNvSpPr>
            <a:spLocks noGrp="1"/>
          </p:cNvSpPr>
          <p:nvPr>
            <p:ph type="title"/>
          </p:nvPr>
        </p:nvSpPr>
        <p:spPr>
          <a:xfrm>
            <a:off x="114300" y="304801"/>
            <a:ext cx="11963400" cy="474130"/>
          </a:xfrm>
        </p:spPr>
        <p:txBody>
          <a:bodyPr>
            <a:normAutofit/>
          </a:bodyPr>
          <a:lstStyle/>
          <a:p>
            <a:r>
              <a:rPr lang="en-US" sz="2300" dirty="0"/>
              <a:t>Overview of FAST System - Print Policy Correspondence Event and Automation </a:t>
            </a:r>
          </a:p>
        </p:txBody>
      </p:sp>
      <p:sp>
        <p:nvSpPr>
          <p:cNvPr id="2" name="Isosceles Triangle 1">
            <a:extLst>
              <a:ext uri="{FF2B5EF4-FFF2-40B4-BE49-F238E27FC236}">
                <a16:creationId xmlns:a16="http://schemas.microsoft.com/office/drawing/2014/main" id="{FE133852-B991-D3CD-DAEA-DE577F1BA598}"/>
              </a:ext>
            </a:extLst>
          </p:cNvPr>
          <p:cNvSpPr/>
          <p:nvPr/>
        </p:nvSpPr>
        <p:spPr>
          <a:xfrm rot="5400000">
            <a:off x="1980684" y="1607526"/>
            <a:ext cx="523973" cy="187988"/>
          </a:xfrm>
          <a:prstGeom prst="triangle">
            <a:avLst>
              <a:gd name="adj" fmla="val 49579"/>
            </a:avLst>
          </a:prstGeom>
          <a:solidFill>
            <a:schemeClr val="accent2"/>
          </a:solidFill>
          <a:ln>
            <a:noFill/>
          </a:ln>
        </p:spPr>
        <p:style>
          <a:lnRef idx="1">
            <a:schemeClr val="accent2"/>
          </a:lnRef>
          <a:fillRef idx="3">
            <a:schemeClr val="accent2"/>
          </a:fillRef>
          <a:effectRef idx="2">
            <a:schemeClr val="accent2"/>
          </a:effectRef>
          <a:fontRef idx="minor">
            <a:schemeClr val="lt1"/>
          </a:fontRef>
        </p:style>
        <p:txBody>
          <a:bodyPr rtlCol="0" anchor="ctr"/>
          <a:lstStyle/>
          <a:p>
            <a:pPr algn="ctr" defTabSz="457189"/>
            <a:endParaRPr lang="en-US" dirty="0">
              <a:solidFill>
                <a:prstClr val="white"/>
              </a:solidFill>
            </a:endParaRPr>
          </a:p>
        </p:txBody>
      </p:sp>
      <p:sp>
        <p:nvSpPr>
          <p:cNvPr id="15" name="Title 10">
            <a:extLst>
              <a:ext uri="{FF2B5EF4-FFF2-40B4-BE49-F238E27FC236}">
                <a16:creationId xmlns:a16="http://schemas.microsoft.com/office/drawing/2014/main" id="{06B78415-FED2-8D75-7D82-22ED9871C8A1}"/>
              </a:ext>
            </a:extLst>
          </p:cNvPr>
          <p:cNvSpPr txBox="1">
            <a:spLocks/>
          </p:cNvSpPr>
          <p:nvPr/>
        </p:nvSpPr>
        <p:spPr>
          <a:xfrm>
            <a:off x="114300" y="2938215"/>
            <a:ext cx="11963400" cy="474130"/>
          </a:xfrm>
          <a:prstGeom prst="rect">
            <a:avLst/>
          </a:prstGeom>
        </p:spPr>
        <p:txBody>
          <a:bodyPr>
            <a:normAutofit/>
          </a:bodyPr>
          <a:lstStyle>
            <a:lvl1pPr algn="l" defTabSz="914400" rtl="0" eaLnBrk="1" latinLnBrk="0" hangingPunct="1">
              <a:lnSpc>
                <a:spcPct val="90000"/>
              </a:lnSpc>
              <a:spcBef>
                <a:spcPct val="0"/>
              </a:spcBef>
              <a:buNone/>
              <a:defRPr lang="en-US" sz="2800" b="1" kern="1200" dirty="0">
                <a:solidFill>
                  <a:schemeClr val="accent1"/>
                </a:solidFill>
                <a:latin typeface="+mj-lt"/>
                <a:ea typeface="+mj-ea"/>
                <a:cs typeface="+mj-cs"/>
              </a:defRPr>
            </a:lvl1pPr>
          </a:lstStyle>
          <a:p>
            <a:r>
              <a:rPr lang="en-US" sz="2300" dirty="0"/>
              <a:t>What Automation doing is .. </a:t>
            </a:r>
          </a:p>
        </p:txBody>
      </p:sp>
      <p:sp>
        <p:nvSpPr>
          <p:cNvPr id="17" name="Rectangle: Rounded Corners 16">
            <a:extLst>
              <a:ext uri="{FF2B5EF4-FFF2-40B4-BE49-F238E27FC236}">
                <a16:creationId xmlns:a16="http://schemas.microsoft.com/office/drawing/2014/main" id="{6E9091B5-6756-C586-EB02-59E0C3FBECF6}"/>
              </a:ext>
            </a:extLst>
          </p:cNvPr>
          <p:cNvSpPr/>
          <p:nvPr/>
        </p:nvSpPr>
        <p:spPr>
          <a:xfrm>
            <a:off x="55105" y="3742185"/>
            <a:ext cx="1681018" cy="385887"/>
          </a:xfrm>
          <a:prstGeom prst="roundRect">
            <a:avLst/>
          </a:prstGeom>
          <a:noFill/>
        </p:spPr>
        <p:style>
          <a:lnRef idx="1">
            <a:schemeClr val="accent5"/>
          </a:lnRef>
          <a:fillRef idx="1002">
            <a:schemeClr val="dk2"/>
          </a:fillRef>
          <a:effectRef idx="2">
            <a:schemeClr val="accent5"/>
          </a:effectRef>
          <a:fontRef idx="minor">
            <a:schemeClr val="lt1"/>
          </a:fontRef>
        </p:style>
        <p:txBody>
          <a:bodyPr rtlCol="0" anchor="ctr"/>
          <a:lstStyle/>
          <a:p>
            <a:pPr algn="ctr"/>
            <a:r>
              <a:rPr lang="en-US" sz="2000"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Input</a:t>
            </a:r>
          </a:p>
        </p:txBody>
      </p:sp>
      <p:sp>
        <p:nvSpPr>
          <p:cNvPr id="18" name="Rectangle: Rounded Corners 17">
            <a:extLst>
              <a:ext uri="{FF2B5EF4-FFF2-40B4-BE49-F238E27FC236}">
                <a16:creationId xmlns:a16="http://schemas.microsoft.com/office/drawing/2014/main" id="{AF22650A-0F77-7387-024A-E0A6C0A71976}"/>
              </a:ext>
            </a:extLst>
          </p:cNvPr>
          <p:cNvSpPr/>
          <p:nvPr/>
        </p:nvSpPr>
        <p:spPr>
          <a:xfrm>
            <a:off x="24559" y="4661212"/>
            <a:ext cx="1681018" cy="910418"/>
          </a:xfrm>
          <a:prstGeom prst="roundRect">
            <a:avLst/>
          </a:prstGeom>
          <a:gradFill>
            <a:gsLst>
              <a:gs pos="0">
                <a:schemeClr val="accent3">
                  <a:lumMod val="40000"/>
                  <a:lumOff val="60000"/>
                </a:schemeClr>
              </a:gs>
              <a:gs pos="100000">
                <a:schemeClr val="accent3">
                  <a:lumMod val="20000"/>
                  <a:lumOff val="80000"/>
                </a:schemeClr>
              </a:gs>
              <a:gs pos="100000">
                <a:schemeClr val="accent1">
                  <a:lumMod val="45000"/>
                  <a:lumOff val="55000"/>
                </a:schemeClr>
              </a:gs>
              <a:gs pos="100000">
                <a:schemeClr val="accent1">
                  <a:lumMod val="30000"/>
                  <a:lumOff val="70000"/>
                </a:schemeClr>
              </a:gs>
            </a:gsLst>
            <a:lin ang="5400000" scaled="1"/>
          </a:gradFill>
        </p:spPr>
        <p:style>
          <a:lnRef idx="1">
            <a:schemeClr val="accent5"/>
          </a:lnRef>
          <a:fillRef idx="1002">
            <a:schemeClr val="dk2"/>
          </a:fillRef>
          <a:effectRef idx="2">
            <a:schemeClr val="accent5"/>
          </a:effectRef>
          <a:fontRef idx="minor">
            <a:schemeClr val="lt1"/>
          </a:fontRef>
        </p:style>
        <p:txBody>
          <a:bodyPr rtlCol="0" anchor="t"/>
          <a:lstStyle/>
          <a:p>
            <a:pPr algn="ctr"/>
            <a:r>
              <a:rPr lang="en-US" sz="1400"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Print Policy Extract and TRAD </a:t>
            </a:r>
          </a:p>
          <a:p>
            <a:endParaRPr lang="en-US" sz="1400"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endParaRPr>
          </a:p>
          <a:p>
            <a:pPr algn="ctr"/>
            <a:endParaRPr lang="en-US" sz="1400"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endParaRPr>
          </a:p>
        </p:txBody>
      </p:sp>
      <p:sp>
        <p:nvSpPr>
          <p:cNvPr id="19" name="Rectangle: Rounded Corners 18">
            <a:extLst>
              <a:ext uri="{FF2B5EF4-FFF2-40B4-BE49-F238E27FC236}">
                <a16:creationId xmlns:a16="http://schemas.microsoft.com/office/drawing/2014/main" id="{97A11A33-E2C2-2B70-2924-67E81DE88B4A}"/>
              </a:ext>
            </a:extLst>
          </p:cNvPr>
          <p:cNvSpPr/>
          <p:nvPr/>
        </p:nvSpPr>
        <p:spPr>
          <a:xfrm>
            <a:off x="3150997" y="3733344"/>
            <a:ext cx="1681018" cy="385887"/>
          </a:xfrm>
          <a:prstGeom prst="roundRect">
            <a:avLst/>
          </a:prstGeom>
          <a:noFill/>
        </p:spPr>
        <p:style>
          <a:lnRef idx="1">
            <a:schemeClr val="accent5"/>
          </a:lnRef>
          <a:fillRef idx="1002">
            <a:schemeClr val="dk2"/>
          </a:fillRef>
          <a:effectRef idx="2">
            <a:schemeClr val="accent5"/>
          </a:effectRef>
          <a:fontRef idx="minor">
            <a:schemeClr val="lt1"/>
          </a:fontRef>
        </p:style>
        <p:txBody>
          <a:bodyPr rtlCol="0" anchor="ctr"/>
          <a:lstStyle/>
          <a:p>
            <a:pPr algn="ctr"/>
            <a:r>
              <a:rPr lang="en-US" sz="2000"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Mapping </a:t>
            </a:r>
          </a:p>
        </p:txBody>
      </p:sp>
      <p:sp>
        <p:nvSpPr>
          <p:cNvPr id="21" name="Rectangle: Rounded Corners 20">
            <a:extLst>
              <a:ext uri="{FF2B5EF4-FFF2-40B4-BE49-F238E27FC236}">
                <a16:creationId xmlns:a16="http://schemas.microsoft.com/office/drawing/2014/main" id="{67D57E7E-1ABB-90F1-FC4F-FCCA21A4ACEC}"/>
              </a:ext>
            </a:extLst>
          </p:cNvPr>
          <p:cNvSpPr/>
          <p:nvPr/>
        </p:nvSpPr>
        <p:spPr>
          <a:xfrm>
            <a:off x="2831860" y="4550020"/>
            <a:ext cx="2684444" cy="1262261"/>
          </a:xfrm>
          <a:prstGeom prst="round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1">
            <a:schemeClr val="accent5"/>
          </a:lnRef>
          <a:fillRef idx="1002">
            <a:schemeClr val="dk2"/>
          </a:fillRef>
          <a:effectRef idx="2">
            <a:schemeClr val="accent5"/>
          </a:effectRef>
          <a:fontRef idx="minor">
            <a:schemeClr val="lt1"/>
          </a:fontRef>
        </p:style>
        <p:txBody>
          <a:bodyPr rtlCol="0" anchor="t"/>
          <a:lstStyle/>
          <a:p>
            <a:pPr algn="ctr"/>
            <a:r>
              <a:rPr lang="en-US" sz="1400"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Automation Mapping document</a:t>
            </a:r>
          </a:p>
          <a:p>
            <a:pPr algn="ctr"/>
            <a:r>
              <a:rPr lang="en-US" sz="1400"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It acts as bridge between Print Policy Extract and TRAD to link the fields between two files</a:t>
            </a:r>
          </a:p>
        </p:txBody>
      </p:sp>
      <p:sp>
        <p:nvSpPr>
          <p:cNvPr id="23" name="Arrow: Left-Right 22">
            <a:extLst>
              <a:ext uri="{FF2B5EF4-FFF2-40B4-BE49-F238E27FC236}">
                <a16:creationId xmlns:a16="http://schemas.microsoft.com/office/drawing/2014/main" id="{C546465E-C1B1-BB62-5F04-865ECA553387}"/>
              </a:ext>
            </a:extLst>
          </p:cNvPr>
          <p:cNvSpPr/>
          <p:nvPr/>
        </p:nvSpPr>
        <p:spPr>
          <a:xfrm>
            <a:off x="1696067" y="4882357"/>
            <a:ext cx="1073888" cy="393573"/>
          </a:xfrm>
          <a:prstGeom prst="leftRightArrow">
            <a:avLst/>
          </a:prstGeom>
          <a:gradFill>
            <a:gsLst>
              <a:gs pos="47000">
                <a:schemeClr val="accent3">
                  <a:lumMod val="40000"/>
                  <a:lumOff val="60000"/>
                </a:schemeClr>
              </a:gs>
              <a:gs pos="100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Rounded Corners 23">
            <a:extLst>
              <a:ext uri="{FF2B5EF4-FFF2-40B4-BE49-F238E27FC236}">
                <a16:creationId xmlns:a16="http://schemas.microsoft.com/office/drawing/2014/main" id="{DAE359AB-D3EA-6CC5-A78C-C88C6760FEC3}"/>
              </a:ext>
            </a:extLst>
          </p:cNvPr>
          <p:cNvSpPr/>
          <p:nvPr/>
        </p:nvSpPr>
        <p:spPr>
          <a:xfrm>
            <a:off x="8768378" y="3726814"/>
            <a:ext cx="1489263" cy="385887"/>
          </a:xfrm>
          <a:prstGeom prst="roundRect">
            <a:avLst/>
          </a:prstGeom>
          <a:noFill/>
        </p:spPr>
        <p:style>
          <a:lnRef idx="1">
            <a:schemeClr val="accent5"/>
          </a:lnRef>
          <a:fillRef idx="1002">
            <a:schemeClr val="dk2"/>
          </a:fillRef>
          <a:effectRef idx="2">
            <a:schemeClr val="accent5"/>
          </a:effectRef>
          <a:fontRef idx="minor">
            <a:schemeClr val="lt1"/>
          </a:fontRef>
        </p:style>
        <p:txBody>
          <a:bodyPr rtlCol="0" anchor="ctr"/>
          <a:lstStyle/>
          <a:p>
            <a:pPr algn="ctr"/>
            <a:r>
              <a:rPr lang="en-US" sz="2000"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Output</a:t>
            </a:r>
          </a:p>
        </p:txBody>
      </p:sp>
      <p:cxnSp>
        <p:nvCxnSpPr>
          <p:cNvPr id="27" name="Straight Connector 26">
            <a:extLst>
              <a:ext uri="{FF2B5EF4-FFF2-40B4-BE49-F238E27FC236}">
                <a16:creationId xmlns:a16="http://schemas.microsoft.com/office/drawing/2014/main" id="{D0E4C52C-4DD4-7414-827E-3CBF4D0F8FD2}"/>
              </a:ext>
            </a:extLst>
          </p:cNvPr>
          <p:cNvCxnSpPr/>
          <p:nvPr/>
        </p:nvCxnSpPr>
        <p:spPr>
          <a:xfrm>
            <a:off x="5611109" y="3466651"/>
            <a:ext cx="0" cy="3429000"/>
          </a:xfrm>
          <a:prstGeom prst="line">
            <a:avLst/>
          </a:prstGeom>
        </p:spPr>
        <p:style>
          <a:lnRef idx="1">
            <a:schemeClr val="accent1"/>
          </a:lnRef>
          <a:fillRef idx="0">
            <a:schemeClr val="accent1"/>
          </a:fillRef>
          <a:effectRef idx="0">
            <a:schemeClr val="accent1"/>
          </a:effectRef>
          <a:fontRef idx="minor">
            <a:schemeClr val="tx1"/>
          </a:fontRef>
        </p:style>
      </p:cxnSp>
      <p:sp>
        <p:nvSpPr>
          <p:cNvPr id="28" name="Rectangle: Rounded Corners 27">
            <a:extLst>
              <a:ext uri="{FF2B5EF4-FFF2-40B4-BE49-F238E27FC236}">
                <a16:creationId xmlns:a16="http://schemas.microsoft.com/office/drawing/2014/main" id="{50F83AA3-9587-EA89-E709-CB114CDC38B8}"/>
              </a:ext>
            </a:extLst>
          </p:cNvPr>
          <p:cNvSpPr/>
          <p:nvPr/>
        </p:nvSpPr>
        <p:spPr>
          <a:xfrm>
            <a:off x="10739971" y="3489829"/>
            <a:ext cx="1337729" cy="385887"/>
          </a:xfrm>
          <a:prstGeom prst="roundRect">
            <a:avLst/>
          </a:prstGeom>
          <a:noFill/>
        </p:spPr>
        <p:style>
          <a:lnRef idx="1">
            <a:schemeClr val="accent5"/>
          </a:lnRef>
          <a:fillRef idx="1002">
            <a:schemeClr val="dk2"/>
          </a:fillRef>
          <a:effectRef idx="2">
            <a:schemeClr val="accent5"/>
          </a:effectRef>
          <a:fontRef idx="minor">
            <a:schemeClr val="lt1"/>
          </a:fontRef>
        </p:style>
        <p:txBody>
          <a:bodyPr rtlCol="0" anchor="ctr"/>
          <a:lstStyle/>
          <a:p>
            <a:pPr algn="ctr"/>
            <a:r>
              <a:rPr lang="en-US" sz="2000"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Reference</a:t>
            </a:r>
          </a:p>
        </p:txBody>
      </p:sp>
      <p:sp>
        <p:nvSpPr>
          <p:cNvPr id="29" name="Rectangle: Rounded Corners 28">
            <a:extLst>
              <a:ext uri="{FF2B5EF4-FFF2-40B4-BE49-F238E27FC236}">
                <a16:creationId xmlns:a16="http://schemas.microsoft.com/office/drawing/2014/main" id="{B518937F-8707-D0A9-D8F8-9BA07DAE6548}"/>
              </a:ext>
            </a:extLst>
          </p:cNvPr>
          <p:cNvSpPr/>
          <p:nvPr/>
        </p:nvSpPr>
        <p:spPr>
          <a:xfrm>
            <a:off x="5737580" y="4596447"/>
            <a:ext cx="2684444" cy="1215834"/>
          </a:xfrm>
          <a:prstGeom prst="round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1">
            <a:schemeClr val="accent5"/>
          </a:lnRef>
          <a:fillRef idx="1002">
            <a:schemeClr val="dk2"/>
          </a:fillRef>
          <a:effectRef idx="2">
            <a:schemeClr val="accent5"/>
          </a:effectRef>
          <a:fontRef idx="minor">
            <a:schemeClr val="lt1"/>
          </a:fontRef>
        </p:style>
        <p:txBody>
          <a:bodyPr rtlCol="0" anchor="t"/>
          <a:lstStyle/>
          <a:p>
            <a:pPr algn="ctr"/>
            <a:r>
              <a:rPr lang="en-US" sz="1400"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Automation QA team will </a:t>
            </a:r>
            <a:r>
              <a:rPr lang="en-US" sz="1400" b="1" dirty="0">
                <a:solidFill>
                  <a:schemeClr val="tx1"/>
                </a:solidFill>
                <a:latin typeface="Calibri" panose="020F0502020204030204" pitchFamily="34" charset="0"/>
                <a:cs typeface="Calibri" panose="020F0502020204030204" pitchFamily="34" charset="0"/>
              </a:rPr>
              <a:t>Initiating the Automation Test Run</a:t>
            </a:r>
            <a:r>
              <a:rPr lang="en-US" sz="1400" dirty="0">
                <a:solidFill>
                  <a:schemeClr val="tx1"/>
                </a:solidFill>
                <a:latin typeface="Calibri" panose="020F0502020204030204" pitchFamily="34" charset="0"/>
                <a:cs typeface="Calibri" panose="020F0502020204030204" pitchFamily="34" charset="0"/>
              </a:rPr>
              <a:t> refers to the process of starting an automated sequence of tests</a:t>
            </a:r>
            <a:endParaRPr lang="en-US" sz="1400"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endParaRPr>
          </a:p>
          <a:p>
            <a:pPr algn="ctr"/>
            <a:endParaRPr lang="en-US" sz="1400"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endParaRPr>
          </a:p>
        </p:txBody>
      </p:sp>
      <p:sp>
        <p:nvSpPr>
          <p:cNvPr id="30" name="Rectangle: Rounded Corners 29">
            <a:extLst>
              <a:ext uri="{FF2B5EF4-FFF2-40B4-BE49-F238E27FC236}">
                <a16:creationId xmlns:a16="http://schemas.microsoft.com/office/drawing/2014/main" id="{3141966B-671B-6479-E969-78A1EEBE416B}"/>
              </a:ext>
            </a:extLst>
          </p:cNvPr>
          <p:cNvSpPr/>
          <p:nvPr/>
        </p:nvSpPr>
        <p:spPr>
          <a:xfrm>
            <a:off x="8682199" y="4596447"/>
            <a:ext cx="1714868" cy="1215834"/>
          </a:xfrm>
          <a:prstGeom prst="roundRect">
            <a:avLst/>
          </a:prstGeom>
          <a:gradFill>
            <a:gsLst>
              <a:gs pos="0">
                <a:schemeClr val="accent3">
                  <a:lumMod val="40000"/>
                  <a:lumOff val="60000"/>
                </a:schemeClr>
              </a:gs>
              <a:gs pos="100000">
                <a:schemeClr val="accent3">
                  <a:lumMod val="20000"/>
                  <a:lumOff val="80000"/>
                </a:schemeClr>
              </a:gs>
              <a:gs pos="100000">
                <a:schemeClr val="accent1">
                  <a:lumMod val="45000"/>
                  <a:lumOff val="55000"/>
                </a:schemeClr>
              </a:gs>
              <a:gs pos="100000">
                <a:schemeClr val="accent1">
                  <a:lumMod val="30000"/>
                  <a:lumOff val="70000"/>
                </a:schemeClr>
              </a:gs>
            </a:gsLst>
            <a:lin ang="5400000" scaled="1"/>
          </a:gradFill>
        </p:spPr>
        <p:style>
          <a:lnRef idx="1">
            <a:schemeClr val="accent5"/>
          </a:lnRef>
          <a:fillRef idx="1002">
            <a:schemeClr val="dk2"/>
          </a:fillRef>
          <a:effectRef idx="2">
            <a:schemeClr val="accent5"/>
          </a:effectRef>
          <a:fontRef idx="minor">
            <a:schemeClr val="lt1"/>
          </a:fontRef>
        </p:style>
        <p:txBody>
          <a:bodyPr rtlCol="0" anchor="t"/>
          <a:lstStyle/>
          <a:p>
            <a:pPr algn="ctr"/>
            <a:r>
              <a:rPr lang="en-US" sz="1400"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HTML – Report – Where we need valuable input from our service team</a:t>
            </a:r>
          </a:p>
          <a:p>
            <a:pPr algn="ctr"/>
            <a:endParaRPr lang="en-US" sz="1400"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endParaRPr>
          </a:p>
          <a:p>
            <a:pPr algn="ctr"/>
            <a:r>
              <a:rPr lang="en-US" sz="1400"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 </a:t>
            </a:r>
          </a:p>
          <a:p>
            <a:endParaRPr lang="en-US" sz="1400"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endParaRPr>
          </a:p>
          <a:p>
            <a:pPr algn="ctr"/>
            <a:endParaRPr lang="en-US" sz="1400"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endParaRPr>
          </a:p>
        </p:txBody>
      </p:sp>
      <p:graphicFrame>
        <p:nvGraphicFramePr>
          <p:cNvPr id="31" name="Object 30">
            <a:extLst>
              <a:ext uri="{FF2B5EF4-FFF2-40B4-BE49-F238E27FC236}">
                <a16:creationId xmlns:a16="http://schemas.microsoft.com/office/drawing/2014/main" id="{F3112C47-B460-518E-AAE6-80297F2082AA}"/>
              </a:ext>
            </a:extLst>
          </p:cNvPr>
          <p:cNvGraphicFramePr>
            <a:graphicFrameLocks noChangeAspect="1"/>
          </p:cNvGraphicFramePr>
          <p:nvPr>
            <p:extLst>
              <p:ext uri="{D42A27DB-BD31-4B8C-83A1-F6EECF244321}">
                <p14:modId xmlns:p14="http://schemas.microsoft.com/office/powerpoint/2010/main" val="4125026679"/>
              </p:ext>
            </p:extLst>
          </p:nvPr>
        </p:nvGraphicFramePr>
        <p:xfrm>
          <a:off x="6086475" y="3417888"/>
          <a:ext cx="19050" cy="19050"/>
        </p:xfrm>
        <a:graphic>
          <a:graphicData uri="http://schemas.openxmlformats.org/presentationml/2006/ole">
            <mc:AlternateContent xmlns:mc="http://schemas.openxmlformats.org/markup-compatibility/2006">
              <mc:Choice xmlns:v="urn:schemas-microsoft-com:vml" Requires="v">
                <p:oleObj name="HTML Document" r:id="rId4" imgW="0" imgH="0" progId="htmlfile">
                  <p:link updateAutomatic="1"/>
                </p:oleObj>
              </mc:Choice>
              <mc:Fallback>
                <p:oleObj name="HTML Document" r:id="rId4" imgW="0" imgH="0" progId="htmlfile">
                  <p:link updateAutomatic="1"/>
                  <p:pic>
                    <p:nvPicPr>
                      <p:cNvPr id="31" name="Object 30">
                        <a:extLst>
                          <a:ext uri="{FF2B5EF4-FFF2-40B4-BE49-F238E27FC236}">
                            <a16:creationId xmlns:a16="http://schemas.microsoft.com/office/drawing/2014/main" id="{F3112C47-B460-518E-AAE6-80297F2082AA}"/>
                          </a:ext>
                        </a:extLst>
                      </p:cNvPr>
                      <p:cNvPicPr/>
                      <p:nvPr/>
                    </p:nvPicPr>
                    <p:blipFill>
                      <a:blip r:embed="rId5"/>
                      <a:stretch>
                        <a:fillRect/>
                      </a:stretch>
                    </p:blipFill>
                    <p:spPr>
                      <a:xfrm>
                        <a:off x="6086475" y="3417888"/>
                        <a:ext cx="19050" cy="19050"/>
                      </a:xfrm>
                      <a:prstGeom prst="rect">
                        <a:avLst/>
                      </a:prstGeom>
                    </p:spPr>
                  </p:pic>
                </p:oleObj>
              </mc:Fallback>
            </mc:AlternateContent>
          </a:graphicData>
        </a:graphic>
      </p:graphicFrame>
      <p:sp>
        <p:nvSpPr>
          <p:cNvPr id="34" name="Scroll: Vertical 33">
            <a:extLst>
              <a:ext uri="{FF2B5EF4-FFF2-40B4-BE49-F238E27FC236}">
                <a16:creationId xmlns:a16="http://schemas.microsoft.com/office/drawing/2014/main" id="{922F2EA0-E540-752D-59F8-CF87C65C7131}"/>
              </a:ext>
            </a:extLst>
          </p:cNvPr>
          <p:cNvSpPr/>
          <p:nvPr/>
        </p:nvSpPr>
        <p:spPr>
          <a:xfrm>
            <a:off x="10977815" y="4322931"/>
            <a:ext cx="1189626" cy="2086965"/>
          </a:xfrm>
          <a:prstGeom prst="verticalScroll">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37" name="Object 36">
            <a:extLst>
              <a:ext uri="{FF2B5EF4-FFF2-40B4-BE49-F238E27FC236}">
                <a16:creationId xmlns:a16="http://schemas.microsoft.com/office/drawing/2014/main" id="{6EAEBA65-07B0-C0BF-6894-2C19565C63B0}"/>
              </a:ext>
            </a:extLst>
          </p:cNvPr>
          <p:cNvGraphicFramePr>
            <a:graphicFrameLocks noChangeAspect="1"/>
          </p:cNvGraphicFramePr>
          <p:nvPr>
            <p:extLst>
              <p:ext uri="{D42A27DB-BD31-4B8C-83A1-F6EECF244321}">
                <p14:modId xmlns:p14="http://schemas.microsoft.com/office/powerpoint/2010/main" val="2841786283"/>
              </p:ext>
            </p:extLst>
          </p:nvPr>
        </p:nvGraphicFramePr>
        <p:xfrm>
          <a:off x="11302999" y="4661211"/>
          <a:ext cx="558801" cy="655856"/>
        </p:xfrm>
        <a:graphic>
          <a:graphicData uri="http://schemas.openxmlformats.org/presentationml/2006/ole">
            <mc:AlternateContent xmlns:mc="http://schemas.openxmlformats.org/markup-compatibility/2006">
              <mc:Choice xmlns:v="urn:schemas-microsoft-com:vml" Requires="v">
                <p:oleObj name="Packager Shell Object" showAsIcon="1" r:id="rId6" imgW="914603" imgH="806585" progId="Package">
                  <p:embed/>
                </p:oleObj>
              </mc:Choice>
              <mc:Fallback>
                <p:oleObj name="Packager Shell Object" showAsIcon="1" r:id="rId6" imgW="914603" imgH="806585" progId="Package">
                  <p:embed/>
                  <p:pic>
                    <p:nvPicPr>
                      <p:cNvPr id="37" name="Object 36">
                        <a:extLst>
                          <a:ext uri="{FF2B5EF4-FFF2-40B4-BE49-F238E27FC236}">
                            <a16:creationId xmlns:a16="http://schemas.microsoft.com/office/drawing/2014/main" id="{6EAEBA65-07B0-C0BF-6894-2C19565C63B0}"/>
                          </a:ext>
                        </a:extLst>
                      </p:cNvPr>
                      <p:cNvPicPr/>
                      <p:nvPr/>
                    </p:nvPicPr>
                    <p:blipFill>
                      <a:blip r:embed="rId7"/>
                      <a:stretch>
                        <a:fillRect/>
                      </a:stretch>
                    </p:blipFill>
                    <p:spPr>
                      <a:xfrm>
                        <a:off x="11302999" y="4661211"/>
                        <a:ext cx="558801" cy="655856"/>
                      </a:xfrm>
                      <a:prstGeom prst="rect">
                        <a:avLst/>
                      </a:prstGeom>
                    </p:spPr>
                  </p:pic>
                </p:oleObj>
              </mc:Fallback>
            </mc:AlternateContent>
          </a:graphicData>
        </a:graphic>
      </p:graphicFrame>
      <p:cxnSp>
        <p:nvCxnSpPr>
          <p:cNvPr id="40" name="Straight Connector 39">
            <a:extLst>
              <a:ext uri="{FF2B5EF4-FFF2-40B4-BE49-F238E27FC236}">
                <a16:creationId xmlns:a16="http://schemas.microsoft.com/office/drawing/2014/main" id="{383B95CB-FFA0-CD94-31EC-FBFFF5C15443}"/>
              </a:ext>
            </a:extLst>
          </p:cNvPr>
          <p:cNvCxnSpPr/>
          <p:nvPr/>
        </p:nvCxnSpPr>
        <p:spPr>
          <a:xfrm>
            <a:off x="10657242" y="3412345"/>
            <a:ext cx="0" cy="3429000"/>
          </a:xfrm>
          <a:prstGeom prst="line">
            <a:avLst/>
          </a:prstGeom>
        </p:spPr>
        <p:style>
          <a:lnRef idx="1">
            <a:schemeClr val="accent1"/>
          </a:lnRef>
          <a:fillRef idx="0">
            <a:schemeClr val="accent1"/>
          </a:fillRef>
          <a:effectRef idx="0">
            <a:schemeClr val="accent1"/>
          </a:effectRef>
          <a:fontRef idx="minor">
            <a:schemeClr val="tx1"/>
          </a:fontRef>
        </p:style>
      </p:cxnSp>
      <p:sp>
        <p:nvSpPr>
          <p:cNvPr id="41" name="Rectangle: Rounded Corners 40">
            <a:extLst>
              <a:ext uri="{FF2B5EF4-FFF2-40B4-BE49-F238E27FC236}">
                <a16:creationId xmlns:a16="http://schemas.microsoft.com/office/drawing/2014/main" id="{77C389B7-60F2-A861-9178-772805AB854C}"/>
              </a:ext>
            </a:extLst>
          </p:cNvPr>
          <p:cNvSpPr/>
          <p:nvPr/>
        </p:nvSpPr>
        <p:spPr>
          <a:xfrm>
            <a:off x="5790652" y="3726984"/>
            <a:ext cx="2260963" cy="385887"/>
          </a:xfrm>
          <a:prstGeom prst="roundRect">
            <a:avLst/>
          </a:prstGeom>
          <a:noFill/>
        </p:spPr>
        <p:style>
          <a:lnRef idx="1">
            <a:schemeClr val="accent5"/>
          </a:lnRef>
          <a:fillRef idx="1002">
            <a:schemeClr val="dk2"/>
          </a:fillRef>
          <a:effectRef idx="2">
            <a:schemeClr val="accent5"/>
          </a:effectRef>
          <a:fontRef idx="minor">
            <a:schemeClr val="lt1"/>
          </a:fontRef>
        </p:style>
        <p:txBody>
          <a:bodyPr rtlCol="0" anchor="ctr"/>
          <a:lstStyle/>
          <a:p>
            <a:pPr algn="ctr"/>
            <a:r>
              <a:rPr lang="en-US" sz="2000"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Trigger execution </a:t>
            </a:r>
          </a:p>
        </p:txBody>
      </p:sp>
      <p:graphicFrame>
        <p:nvGraphicFramePr>
          <p:cNvPr id="42" name="Object 41">
            <a:extLst>
              <a:ext uri="{FF2B5EF4-FFF2-40B4-BE49-F238E27FC236}">
                <a16:creationId xmlns:a16="http://schemas.microsoft.com/office/drawing/2014/main" id="{7605E24B-568A-F12B-4517-5E235E4640A5}"/>
              </a:ext>
            </a:extLst>
          </p:cNvPr>
          <p:cNvGraphicFramePr>
            <a:graphicFrameLocks noChangeAspect="1"/>
          </p:cNvGraphicFramePr>
          <p:nvPr>
            <p:extLst>
              <p:ext uri="{D42A27DB-BD31-4B8C-83A1-F6EECF244321}">
                <p14:modId xmlns:p14="http://schemas.microsoft.com/office/powerpoint/2010/main" val="2636929599"/>
              </p:ext>
            </p:extLst>
          </p:nvPr>
        </p:nvGraphicFramePr>
        <p:xfrm>
          <a:off x="11115428" y="5317067"/>
          <a:ext cx="914400" cy="806450"/>
        </p:xfrm>
        <a:graphic>
          <a:graphicData uri="http://schemas.openxmlformats.org/presentationml/2006/ole">
            <mc:AlternateContent xmlns:mc="http://schemas.openxmlformats.org/markup-compatibility/2006">
              <mc:Choice xmlns:v="urn:schemas-microsoft-com:vml" Requires="v">
                <p:oleObj name="Packager Shell Object" showAsIcon="1" r:id="rId8" imgW="914603" imgH="806585" progId="Package">
                  <p:embed/>
                </p:oleObj>
              </mc:Choice>
              <mc:Fallback>
                <p:oleObj name="Packager Shell Object" showAsIcon="1" r:id="rId8" imgW="914603" imgH="806585" progId="Package">
                  <p:embed/>
                  <p:pic>
                    <p:nvPicPr>
                      <p:cNvPr id="42" name="Object 41">
                        <a:extLst>
                          <a:ext uri="{FF2B5EF4-FFF2-40B4-BE49-F238E27FC236}">
                            <a16:creationId xmlns:a16="http://schemas.microsoft.com/office/drawing/2014/main" id="{7605E24B-568A-F12B-4517-5E235E4640A5}"/>
                          </a:ext>
                        </a:extLst>
                      </p:cNvPr>
                      <p:cNvPicPr/>
                      <p:nvPr/>
                    </p:nvPicPr>
                    <p:blipFill>
                      <a:blip r:embed="rId9"/>
                      <a:stretch>
                        <a:fillRect/>
                      </a:stretch>
                    </p:blipFill>
                    <p:spPr>
                      <a:xfrm>
                        <a:off x="11115428" y="5317067"/>
                        <a:ext cx="914400" cy="806450"/>
                      </a:xfrm>
                      <a:prstGeom prst="rect">
                        <a:avLst/>
                      </a:prstGeom>
                    </p:spPr>
                  </p:pic>
                </p:oleObj>
              </mc:Fallback>
            </mc:AlternateContent>
          </a:graphicData>
        </a:graphic>
      </p:graphicFrame>
    </p:spTree>
    <p:extLst>
      <p:ext uri="{BB962C8B-B14F-4D97-AF65-F5344CB8AC3E}">
        <p14:creationId xmlns:p14="http://schemas.microsoft.com/office/powerpoint/2010/main" val="42490685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0BCCE9-C309-FCA9-36CC-BB16D2EE67AA}"/>
            </a:ext>
          </a:extLst>
        </p:cNvPr>
        <p:cNvGrpSpPr/>
        <p:nvPr/>
      </p:nvGrpSpPr>
      <p:grpSpPr>
        <a:xfrm>
          <a:off x="0" y="0"/>
          <a:ext cx="0" cy="0"/>
          <a:chOff x="0" y="0"/>
          <a:chExt cx="0" cy="0"/>
        </a:xfrm>
      </p:grpSpPr>
      <p:sp>
        <p:nvSpPr>
          <p:cNvPr id="5" name="Rounded Rectangle 4">
            <a:extLst>
              <a:ext uri="{FF2B5EF4-FFF2-40B4-BE49-F238E27FC236}">
                <a16:creationId xmlns:a16="http://schemas.microsoft.com/office/drawing/2014/main" id="{33BB0CE6-786C-0CF4-E594-7870955F4A83}"/>
              </a:ext>
            </a:extLst>
          </p:cNvPr>
          <p:cNvSpPr/>
          <p:nvPr/>
        </p:nvSpPr>
        <p:spPr>
          <a:xfrm>
            <a:off x="213725" y="778933"/>
            <a:ext cx="11764551" cy="3488267"/>
          </a:xfrm>
          <a:prstGeom prst="roundRect">
            <a:avLst>
              <a:gd name="adj" fmla="val 8004"/>
            </a:avLst>
          </a:prstGeom>
          <a:noFill/>
          <a:ln w="12700">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2103120" tIns="91440" rIns="91440" bIns="91440" rtlCol="0" anchor="t"/>
          <a:lstStyle/>
          <a:p>
            <a:pPr marR="0" lvl="0" algn="l" defTabSz="914400" rtl="0" eaLnBrk="1" fontAlgn="auto" latinLnBrk="0" hangingPunct="1">
              <a:lnSpc>
                <a:spcPct val="100000"/>
              </a:lnSpc>
              <a:spcBef>
                <a:spcPts val="0"/>
              </a:spcBef>
              <a:spcAft>
                <a:spcPts val="500"/>
              </a:spcAft>
              <a:buClr>
                <a:srgbClr val="5A5A5A">
                  <a:lumMod val="50000"/>
                </a:srgbClr>
              </a:buClr>
              <a:buSzTx/>
              <a:defRPr/>
            </a:pPr>
            <a:endParaRPr kumimoji="0" lang="en-US" sz="1100" b="0" i="0" u="none" strike="noStrike" kern="1200" cap="none" spc="0" normalizeH="0" baseline="0" noProof="0" dirty="0">
              <a:ln>
                <a:noFill/>
              </a:ln>
              <a:solidFill>
                <a:srgbClr val="090909"/>
              </a:solidFill>
              <a:effectLst/>
              <a:uLnTx/>
              <a:uFillTx/>
            </a:endParaRPr>
          </a:p>
        </p:txBody>
      </p:sp>
      <p:sp>
        <p:nvSpPr>
          <p:cNvPr id="11" name="Title 10">
            <a:extLst>
              <a:ext uri="{FF2B5EF4-FFF2-40B4-BE49-F238E27FC236}">
                <a16:creationId xmlns:a16="http://schemas.microsoft.com/office/drawing/2014/main" id="{BB050A8C-8856-B4A8-BCBB-26381AD86F46}"/>
              </a:ext>
            </a:extLst>
          </p:cNvPr>
          <p:cNvSpPr>
            <a:spLocks noGrp="1"/>
          </p:cNvSpPr>
          <p:nvPr>
            <p:ph type="title"/>
          </p:nvPr>
        </p:nvSpPr>
        <p:spPr>
          <a:xfrm>
            <a:off x="114300" y="304801"/>
            <a:ext cx="11963400" cy="474130"/>
          </a:xfrm>
        </p:spPr>
        <p:txBody>
          <a:bodyPr>
            <a:normAutofit/>
          </a:bodyPr>
          <a:lstStyle/>
          <a:p>
            <a:r>
              <a:rPr lang="en-US" sz="2300" dirty="0"/>
              <a:t>Benefits</a:t>
            </a:r>
          </a:p>
        </p:txBody>
      </p:sp>
      <p:sp>
        <p:nvSpPr>
          <p:cNvPr id="2" name="Isosceles Triangle 1">
            <a:extLst>
              <a:ext uri="{FF2B5EF4-FFF2-40B4-BE49-F238E27FC236}">
                <a16:creationId xmlns:a16="http://schemas.microsoft.com/office/drawing/2014/main" id="{2EDFDE12-E63F-212A-A256-B4236397E446}"/>
              </a:ext>
            </a:extLst>
          </p:cNvPr>
          <p:cNvSpPr/>
          <p:nvPr/>
        </p:nvSpPr>
        <p:spPr>
          <a:xfrm rot="5400000">
            <a:off x="2622767" y="2111923"/>
            <a:ext cx="523973" cy="313131"/>
          </a:xfrm>
          <a:prstGeom prst="triangle">
            <a:avLst>
              <a:gd name="adj" fmla="val 49579"/>
            </a:avLst>
          </a:prstGeom>
          <a:solidFill>
            <a:schemeClr val="accent2"/>
          </a:solidFill>
          <a:ln>
            <a:noFill/>
          </a:ln>
        </p:spPr>
        <p:style>
          <a:lnRef idx="1">
            <a:schemeClr val="accent2"/>
          </a:lnRef>
          <a:fillRef idx="3">
            <a:schemeClr val="accent2"/>
          </a:fillRef>
          <a:effectRef idx="2">
            <a:schemeClr val="accent2"/>
          </a:effectRef>
          <a:fontRef idx="minor">
            <a:schemeClr val="lt1"/>
          </a:fontRef>
        </p:style>
        <p:txBody>
          <a:bodyPr rtlCol="0" anchor="ctr"/>
          <a:lstStyle/>
          <a:p>
            <a:pPr algn="ctr" defTabSz="457189"/>
            <a:endParaRPr lang="en-US" dirty="0">
              <a:solidFill>
                <a:prstClr val="white"/>
              </a:solidFill>
            </a:endParaRPr>
          </a:p>
        </p:txBody>
      </p:sp>
      <p:sp>
        <p:nvSpPr>
          <p:cNvPr id="15" name="Title 10">
            <a:extLst>
              <a:ext uri="{FF2B5EF4-FFF2-40B4-BE49-F238E27FC236}">
                <a16:creationId xmlns:a16="http://schemas.microsoft.com/office/drawing/2014/main" id="{AC268C6F-1507-4551-CBE8-803D9341FC22}"/>
              </a:ext>
            </a:extLst>
          </p:cNvPr>
          <p:cNvSpPr txBox="1">
            <a:spLocks/>
          </p:cNvSpPr>
          <p:nvPr/>
        </p:nvSpPr>
        <p:spPr>
          <a:xfrm>
            <a:off x="228600" y="4394466"/>
            <a:ext cx="11963400" cy="474130"/>
          </a:xfrm>
          <a:prstGeom prst="rect">
            <a:avLst/>
          </a:prstGeom>
        </p:spPr>
        <p:txBody>
          <a:bodyPr>
            <a:normAutofit/>
          </a:bodyPr>
          <a:lstStyle>
            <a:lvl1pPr algn="l" defTabSz="914400" rtl="0" eaLnBrk="1" latinLnBrk="0" hangingPunct="1">
              <a:lnSpc>
                <a:spcPct val="90000"/>
              </a:lnSpc>
              <a:spcBef>
                <a:spcPct val="0"/>
              </a:spcBef>
              <a:buNone/>
              <a:defRPr lang="en-US" sz="2800" b="1" kern="1200" dirty="0">
                <a:solidFill>
                  <a:schemeClr val="accent1"/>
                </a:solidFill>
                <a:latin typeface="+mj-lt"/>
                <a:ea typeface="+mj-ea"/>
                <a:cs typeface="+mj-cs"/>
              </a:defRPr>
            </a:lvl1pPr>
          </a:lstStyle>
          <a:p>
            <a:r>
              <a:rPr lang="en-US" sz="2300" dirty="0"/>
              <a:t>Efficiency- The below data is based on latest run </a:t>
            </a:r>
          </a:p>
        </p:txBody>
      </p:sp>
      <p:graphicFrame>
        <p:nvGraphicFramePr>
          <p:cNvPr id="31" name="Object 30">
            <a:extLst>
              <a:ext uri="{FF2B5EF4-FFF2-40B4-BE49-F238E27FC236}">
                <a16:creationId xmlns:a16="http://schemas.microsoft.com/office/drawing/2014/main" id="{24038362-F1CF-328D-8C7F-377962C00263}"/>
              </a:ext>
            </a:extLst>
          </p:cNvPr>
          <p:cNvGraphicFramePr>
            <a:graphicFrameLocks noChangeAspect="1"/>
          </p:cNvGraphicFramePr>
          <p:nvPr/>
        </p:nvGraphicFramePr>
        <p:xfrm>
          <a:off x="6086475" y="3417888"/>
          <a:ext cx="19050" cy="19050"/>
        </p:xfrm>
        <a:graphic>
          <a:graphicData uri="http://schemas.openxmlformats.org/presentationml/2006/ole">
            <mc:AlternateContent xmlns:mc="http://schemas.openxmlformats.org/markup-compatibility/2006">
              <mc:Choice xmlns:v="urn:schemas-microsoft-com:vml" Requires="v">
                <p:oleObj name="HTML Document" r:id="rId3" imgW="0" imgH="0" progId="htmlfile">
                  <p:link updateAutomatic="1"/>
                </p:oleObj>
              </mc:Choice>
              <mc:Fallback>
                <p:oleObj name="HTML Document" r:id="rId3" imgW="0" imgH="0" progId="htmlfile">
                  <p:link updateAutomatic="1"/>
                  <p:pic>
                    <p:nvPicPr>
                      <p:cNvPr id="31" name="Object 30">
                        <a:extLst>
                          <a:ext uri="{FF2B5EF4-FFF2-40B4-BE49-F238E27FC236}">
                            <a16:creationId xmlns:a16="http://schemas.microsoft.com/office/drawing/2014/main" id="{24038362-F1CF-328D-8C7F-377962C00263}"/>
                          </a:ext>
                        </a:extLst>
                      </p:cNvPr>
                      <p:cNvPicPr/>
                      <p:nvPr/>
                    </p:nvPicPr>
                    <p:blipFill>
                      <a:blip r:embed="rId4"/>
                      <a:stretch>
                        <a:fillRect/>
                      </a:stretch>
                    </p:blipFill>
                    <p:spPr>
                      <a:xfrm>
                        <a:off x="6086475" y="3417888"/>
                        <a:ext cx="19050" cy="19050"/>
                      </a:xfrm>
                      <a:prstGeom prst="rect">
                        <a:avLst/>
                      </a:prstGeom>
                    </p:spPr>
                  </p:pic>
                </p:oleObj>
              </mc:Fallback>
            </mc:AlternateContent>
          </a:graphicData>
        </a:graphic>
      </p:graphicFrame>
      <p:sp>
        <p:nvSpPr>
          <p:cNvPr id="3" name="Flowchart: Predefined Process 2">
            <a:extLst>
              <a:ext uri="{FF2B5EF4-FFF2-40B4-BE49-F238E27FC236}">
                <a16:creationId xmlns:a16="http://schemas.microsoft.com/office/drawing/2014/main" id="{8FFE007F-746B-6B53-5AD5-A94EBB3556F7}"/>
              </a:ext>
            </a:extLst>
          </p:cNvPr>
          <p:cNvSpPr/>
          <p:nvPr/>
        </p:nvSpPr>
        <p:spPr>
          <a:xfrm>
            <a:off x="338666" y="990599"/>
            <a:ext cx="2290097" cy="3174999"/>
          </a:xfrm>
          <a:prstGeom prst="flowChartPredefinedProcess">
            <a:avLst/>
          </a:prstGeom>
          <a:effectLst>
            <a:glow rad="63500">
              <a:schemeClr val="accent2">
                <a:satMod val="175000"/>
                <a:alpha val="40000"/>
              </a:schemeClr>
            </a:glow>
            <a:innerShdw blurRad="63500" dist="50800" dir="13500000">
              <a:prstClr val="black">
                <a:alpha val="50000"/>
              </a:prstClr>
            </a:innerShdw>
          </a:effectLst>
        </p:spPr>
        <p:style>
          <a:lnRef idx="2">
            <a:schemeClr val="accent6"/>
          </a:lnRef>
          <a:fillRef idx="1">
            <a:schemeClr val="lt1"/>
          </a:fillRef>
          <a:effectRef idx="0">
            <a:schemeClr val="accent6"/>
          </a:effectRef>
          <a:fontRef idx="minor">
            <a:schemeClr val="dk1"/>
          </a:fontRef>
        </p:style>
        <p:txBody>
          <a:bodyPr rtlCol="0" anchor="t"/>
          <a:lstStyle/>
          <a:p>
            <a:pPr algn="ctr"/>
            <a:r>
              <a:rPr lang="en-US" sz="1200" b="1" dirty="0"/>
              <a:t>Consistency and Accuracy</a:t>
            </a:r>
          </a:p>
          <a:p>
            <a:r>
              <a:rPr lang="en-US" sz="1000" dirty="0"/>
              <a:t>Automation Testing can quickly verify that the JSON file has the right data and correct format without discrepancies.</a:t>
            </a:r>
          </a:p>
          <a:p>
            <a:endParaRPr lang="en-US" sz="1000" dirty="0"/>
          </a:p>
          <a:p>
            <a:r>
              <a:rPr lang="en-US" sz="1000" dirty="0"/>
              <a:t>E.g. Automated tests will validate the consistency between the JSON data and the admin system . In case of any issues ,the next action can be taken and avoid the remediations</a:t>
            </a:r>
          </a:p>
          <a:p>
            <a:pPr algn="ctr"/>
            <a:endParaRPr lang="en-US" sz="1000" dirty="0"/>
          </a:p>
        </p:txBody>
      </p:sp>
      <p:sp>
        <p:nvSpPr>
          <p:cNvPr id="4" name="Flowchart: Predefined Process 3">
            <a:extLst>
              <a:ext uri="{FF2B5EF4-FFF2-40B4-BE49-F238E27FC236}">
                <a16:creationId xmlns:a16="http://schemas.microsoft.com/office/drawing/2014/main" id="{54F3B1A4-917C-8EE6-60B7-310C0749AC08}"/>
              </a:ext>
            </a:extLst>
          </p:cNvPr>
          <p:cNvSpPr/>
          <p:nvPr/>
        </p:nvSpPr>
        <p:spPr>
          <a:xfrm>
            <a:off x="3130600" y="990599"/>
            <a:ext cx="2290097" cy="3175000"/>
          </a:xfrm>
          <a:prstGeom prst="flowChartPredefinedProcess">
            <a:avLst/>
          </a:prstGeom>
          <a:effectLst>
            <a:glow rad="101600">
              <a:schemeClr val="accent2">
                <a:satMod val="175000"/>
                <a:alpha val="40000"/>
              </a:schemeClr>
            </a:glow>
          </a:effectLst>
        </p:spPr>
        <p:style>
          <a:lnRef idx="2">
            <a:schemeClr val="accent6"/>
          </a:lnRef>
          <a:fillRef idx="1">
            <a:schemeClr val="lt1"/>
          </a:fillRef>
          <a:effectRef idx="0">
            <a:schemeClr val="accent6"/>
          </a:effectRef>
          <a:fontRef idx="minor">
            <a:schemeClr val="dk1"/>
          </a:fontRef>
        </p:style>
        <p:txBody>
          <a:bodyPr rtlCol="0" anchor="t"/>
          <a:lstStyle/>
          <a:p>
            <a:pPr algn="ctr"/>
            <a:r>
              <a:rPr lang="en-US" sz="1200" b="1" dirty="0"/>
              <a:t>Regression Testing</a:t>
            </a:r>
          </a:p>
          <a:p>
            <a:pPr algn="ctr"/>
            <a:endParaRPr lang="en-US" sz="1200" b="1" dirty="0"/>
          </a:p>
          <a:p>
            <a:r>
              <a:rPr lang="en-US" sz="1000" dirty="0"/>
              <a:t>Automation Testing allows quick re-testing of all previously verified conditions.</a:t>
            </a:r>
          </a:p>
          <a:p>
            <a:pPr algn="ctr"/>
            <a:endParaRPr lang="en-US" sz="1000" dirty="0"/>
          </a:p>
          <a:p>
            <a:r>
              <a:rPr lang="en-US" sz="1000" dirty="0"/>
              <a:t>E.g. If the structure of the policy document changes due to a system update, automated testing can quickly ensure that the policy details in the generated Print Policy still align with the updated JSON data</a:t>
            </a:r>
          </a:p>
        </p:txBody>
      </p:sp>
      <p:sp>
        <p:nvSpPr>
          <p:cNvPr id="7" name="Isosceles Triangle 6">
            <a:extLst>
              <a:ext uri="{FF2B5EF4-FFF2-40B4-BE49-F238E27FC236}">
                <a16:creationId xmlns:a16="http://schemas.microsoft.com/office/drawing/2014/main" id="{46E4DA3A-1A9D-9BAC-80B2-3AB2AC2BB9AB}"/>
              </a:ext>
            </a:extLst>
          </p:cNvPr>
          <p:cNvSpPr/>
          <p:nvPr/>
        </p:nvSpPr>
        <p:spPr>
          <a:xfrm rot="5400000">
            <a:off x="5452031" y="2111923"/>
            <a:ext cx="523973" cy="313131"/>
          </a:xfrm>
          <a:prstGeom prst="triangle">
            <a:avLst>
              <a:gd name="adj" fmla="val 49579"/>
            </a:avLst>
          </a:prstGeom>
          <a:solidFill>
            <a:schemeClr val="accent2"/>
          </a:solidFill>
          <a:ln>
            <a:noFill/>
          </a:ln>
        </p:spPr>
        <p:style>
          <a:lnRef idx="1">
            <a:schemeClr val="accent2"/>
          </a:lnRef>
          <a:fillRef idx="3">
            <a:schemeClr val="accent2"/>
          </a:fillRef>
          <a:effectRef idx="2">
            <a:schemeClr val="accent2"/>
          </a:effectRef>
          <a:fontRef idx="minor">
            <a:schemeClr val="lt1"/>
          </a:fontRef>
        </p:style>
        <p:txBody>
          <a:bodyPr rtlCol="0" anchor="ctr"/>
          <a:lstStyle/>
          <a:p>
            <a:pPr algn="ctr" defTabSz="457189"/>
            <a:endParaRPr lang="en-US" dirty="0">
              <a:solidFill>
                <a:prstClr val="white"/>
              </a:solidFill>
            </a:endParaRPr>
          </a:p>
        </p:txBody>
      </p:sp>
      <p:sp>
        <p:nvSpPr>
          <p:cNvPr id="9" name="Flowchart: Predefined Process 8">
            <a:extLst>
              <a:ext uri="{FF2B5EF4-FFF2-40B4-BE49-F238E27FC236}">
                <a16:creationId xmlns:a16="http://schemas.microsoft.com/office/drawing/2014/main" id="{C1556E03-3566-28BB-A9C0-16C3AECE2730}"/>
              </a:ext>
            </a:extLst>
          </p:cNvPr>
          <p:cNvSpPr/>
          <p:nvPr/>
        </p:nvSpPr>
        <p:spPr>
          <a:xfrm>
            <a:off x="5997194" y="990599"/>
            <a:ext cx="2290097" cy="3175001"/>
          </a:xfrm>
          <a:prstGeom prst="flowChartPredefinedProcess">
            <a:avLst/>
          </a:prstGeom>
          <a:effectLst>
            <a:glow rad="63500">
              <a:schemeClr val="accent2">
                <a:satMod val="175000"/>
                <a:alpha val="40000"/>
              </a:schemeClr>
            </a:glow>
          </a:effectLst>
        </p:spPr>
        <p:style>
          <a:lnRef idx="2">
            <a:schemeClr val="accent6"/>
          </a:lnRef>
          <a:fillRef idx="1">
            <a:schemeClr val="lt1"/>
          </a:fillRef>
          <a:effectRef idx="0">
            <a:schemeClr val="accent6"/>
          </a:effectRef>
          <a:fontRef idx="minor">
            <a:schemeClr val="dk1"/>
          </a:fontRef>
        </p:style>
        <p:txBody>
          <a:bodyPr rtlCol="0" anchor="t"/>
          <a:lstStyle/>
          <a:p>
            <a:pPr algn="ctr"/>
            <a:r>
              <a:rPr lang="en-US" sz="1200" b="1" dirty="0"/>
              <a:t>Reduction of Human error</a:t>
            </a:r>
          </a:p>
          <a:p>
            <a:r>
              <a:rPr lang="en-US" sz="1000" dirty="0"/>
              <a:t>Automated tests can be run repeatedly, ensuring that the same checks are performed accurately and consistently</a:t>
            </a:r>
          </a:p>
          <a:p>
            <a:endParaRPr lang="en-US" sz="1000" dirty="0"/>
          </a:p>
          <a:p>
            <a:r>
              <a:rPr lang="en-US" sz="1000" dirty="0"/>
              <a:t>E.g. A tester might accidentally overlook a special condition or a conditional rule in a policy term during manual testing, but an automated test will consistently check all aspects of the policy without skipping anything.</a:t>
            </a:r>
          </a:p>
        </p:txBody>
      </p:sp>
      <p:sp>
        <p:nvSpPr>
          <p:cNvPr id="13" name="Isosceles Triangle 12">
            <a:extLst>
              <a:ext uri="{FF2B5EF4-FFF2-40B4-BE49-F238E27FC236}">
                <a16:creationId xmlns:a16="http://schemas.microsoft.com/office/drawing/2014/main" id="{AD398ED6-29C7-93EC-3C3E-DC6198565F2C}"/>
              </a:ext>
            </a:extLst>
          </p:cNvPr>
          <p:cNvSpPr/>
          <p:nvPr/>
        </p:nvSpPr>
        <p:spPr>
          <a:xfrm rot="5400000">
            <a:off x="8308481" y="2116637"/>
            <a:ext cx="523973" cy="313131"/>
          </a:xfrm>
          <a:prstGeom prst="triangle">
            <a:avLst>
              <a:gd name="adj" fmla="val 49579"/>
            </a:avLst>
          </a:prstGeom>
          <a:solidFill>
            <a:schemeClr val="accent2"/>
          </a:solidFill>
          <a:ln>
            <a:noFill/>
          </a:ln>
        </p:spPr>
        <p:style>
          <a:lnRef idx="1">
            <a:schemeClr val="accent2"/>
          </a:lnRef>
          <a:fillRef idx="3">
            <a:schemeClr val="accent2"/>
          </a:fillRef>
          <a:effectRef idx="2">
            <a:schemeClr val="accent2"/>
          </a:effectRef>
          <a:fontRef idx="minor">
            <a:schemeClr val="lt1"/>
          </a:fontRef>
        </p:style>
        <p:txBody>
          <a:bodyPr rtlCol="0" anchor="ctr"/>
          <a:lstStyle/>
          <a:p>
            <a:pPr algn="ctr" defTabSz="457189"/>
            <a:endParaRPr lang="en-US" dirty="0">
              <a:solidFill>
                <a:prstClr val="white"/>
              </a:solidFill>
            </a:endParaRPr>
          </a:p>
        </p:txBody>
      </p:sp>
      <p:sp>
        <p:nvSpPr>
          <p:cNvPr id="14" name="Flowchart: Predefined Process 13">
            <a:extLst>
              <a:ext uri="{FF2B5EF4-FFF2-40B4-BE49-F238E27FC236}">
                <a16:creationId xmlns:a16="http://schemas.microsoft.com/office/drawing/2014/main" id="{943E9E73-9C86-214C-A294-358BB8EA9EDF}"/>
              </a:ext>
            </a:extLst>
          </p:cNvPr>
          <p:cNvSpPr/>
          <p:nvPr/>
        </p:nvSpPr>
        <p:spPr>
          <a:xfrm>
            <a:off x="8914069" y="990600"/>
            <a:ext cx="2290097" cy="3174998"/>
          </a:xfrm>
          <a:prstGeom prst="flowChartPredefinedProcess">
            <a:avLst/>
          </a:prstGeom>
          <a:effectLst>
            <a:glow rad="63500">
              <a:schemeClr val="accent2">
                <a:satMod val="175000"/>
                <a:alpha val="40000"/>
              </a:schemeClr>
            </a:glow>
          </a:effectLst>
        </p:spPr>
        <p:style>
          <a:lnRef idx="2">
            <a:schemeClr val="accent6"/>
          </a:lnRef>
          <a:fillRef idx="1">
            <a:schemeClr val="lt1"/>
          </a:fillRef>
          <a:effectRef idx="0">
            <a:schemeClr val="accent6"/>
          </a:effectRef>
          <a:fontRef idx="minor">
            <a:schemeClr val="dk1"/>
          </a:fontRef>
        </p:style>
        <p:txBody>
          <a:bodyPr rtlCol="0" anchor="t"/>
          <a:lstStyle/>
          <a:p>
            <a:pPr algn="ctr"/>
            <a:r>
              <a:rPr lang="en-US" sz="1200" b="1" dirty="0"/>
              <a:t>Continuous Integration</a:t>
            </a:r>
          </a:p>
          <a:p>
            <a:pPr algn="ctr"/>
            <a:endParaRPr lang="en-US" dirty="0"/>
          </a:p>
          <a:p>
            <a:r>
              <a:rPr lang="en-US" sz="1000" dirty="0"/>
              <a:t>Automated tests can be integrated into Continuous Integration (CI) pipelines. As soon as developers make changes to the system</a:t>
            </a:r>
          </a:p>
          <a:p>
            <a:endParaRPr lang="en-US" sz="1000" dirty="0"/>
          </a:p>
          <a:p>
            <a:r>
              <a:rPr lang="en-US" sz="1000" dirty="0"/>
              <a:t>E.g. Every time a developer commits code to a repository, automated tests can run to check if the Print Policy document still correctly reflects the data in the JSON file</a:t>
            </a:r>
          </a:p>
        </p:txBody>
      </p:sp>
      <p:graphicFrame>
        <p:nvGraphicFramePr>
          <p:cNvPr id="16" name="Table 15">
            <a:extLst>
              <a:ext uri="{FF2B5EF4-FFF2-40B4-BE49-F238E27FC236}">
                <a16:creationId xmlns:a16="http://schemas.microsoft.com/office/drawing/2014/main" id="{6751334A-8D7A-DF66-1E8D-305976EE4444}"/>
              </a:ext>
            </a:extLst>
          </p:cNvPr>
          <p:cNvGraphicFramePr>
            <a:graphicFrameLocks noGrp="1"/>
          </p:cNvGraphicFramePr>
          <p:nvPr>
            <p:extLst>
              <p:ext uri="{D42A27DB-BD31-4B8C-83A1-F6EECF244321}">
                <p14:modId xmlns:p14="http://schemas.microsoft.com/office/powerpoint/2010/main" val="1264743349"/>
              </p:ext>
            </p:extLst>
          </p:nvPr>
        </p:nvGraphicFramePr>
        <p:xfrm>
          <a:off x="213725" y="4957764"/>
          <a:ext cx="11064106" cy="808036"/>
        </p:xfrm>
        <a:graphic>
          <a:graphicData uri="http://schemas.openxmlformats.org/drawingml/2006/table">
            <a:tbl>
              <a:tblPr/>
              <a:tblGrid>
                <a:gridCol w="1551768">
                  <a:extLst>
                    <a:ext uri="{9D8B030D-6E8A-4147-A177-3AD203B41FA5}">
                      <a16:colId xmlns:a16="http://schemas.microsoft.com/office/drawing/2014/main" val="2741210354"/>
                    </a:ext>
                  </a:extLst>
                </a:gridCol>
                <a:gridCol w="1800051">
                  <a:extLst>
                    <a:ext uri="{9D8B030D-6E8A-4147-A177-3AD203B41FA5}">
                      <a16:colId xmlns:a16="http://schemas.microsoft.com/office/drawing/2014/main" val="1329962236"/>
                    </a:ext>
                  </a:extLst>
                </a:gridCol>
                <a:gridCol w="1986263">
                  <a:extLst>
                    <a:ext uri="{9D8B030D-6E8A-4147-A177-3AD203B41FA5}">
                      <a16:colId xmlns:a16="http://schemas.microsoft.com/office/drawing/2014/main" val="1811760628"/>
                    </a:ext>
                  </a:extLst>
                </a:gridCol>
                <a:gridCol w="2374205">
                  <a:extLst>
                    <a:ext uri="{9D8B030D-6E8A-4147-A177-3AD203B41FA5}">
                      <a16:colId xmlns:a16="http://schemas.microsoft.com/office/drawing/2014/main" val="1073635962"/>
                    </a:ext>
                  </a:extLst>
                </a:gridCol>
                <a:gridCol w="2374205">
                  <a:extLst>
                    <a:ext uri="{9D8B030D-6E8A-4147-A177-3AD203B41FA5}">
                      <a16:colId xmlns:a16="http://schemas.microsoft.com/office/drawing/2014/main" val="3205973460"/>
                    </a:ext>
                  </a:extLst>
                </a:gridCol>
                <a:gridCol w="977614">
                  <a:extLst>
                    <a:ext uri="{9D8B030D-6E8A-4147-A177-3AD203B41FA5}">
                      <a16:colId xmlns:a16="http://schemas.microsoft.com/office/drawing/2014/main" val="720117518"/>
                    </a:ext>
                  </a:extLst>
                </a:gridCol>
              </a:tblGrid>
              <a:tr h="511415">
                <a:tc>
                  <a:txBody>
                    <a:bodyPr/>
                    <a:lstStyle/>
                    <a:p>
                      <a:pPr algn="ctr" rtl="0" fontAlgn="ctr"/>
                      <a:r>
                        <a:rPr lang="en-US" sz="1000" b="1" i="0" u="none" strike="noStrike">
                          <a:solidFill>
                            <a:srgbClr val="000000"/>
                          </a:solidFill>
                          <a:effectLst/>
                          <a:latin typeface="Century Gothic" panose="020B0502020202020204" pitchFamily="34" charset="0"/>
                        </a:rPr>
                        <a:t># JSON Files</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BE2D5"/>
                    </a:solidFill>
                  </a:tcPr>
                </a:tc>
                <a:tc>
                  <a:txBody>
                    <a:bodyPr/>
                    <a:lstStyle/>
                    <a:p>
                      <a:pPr algn="ctr" rtl="0" fontAlgn="ctr"/>
                      <a:r>
                        <a:rPr lang="en-US" sz="1000" b="1" i="0" u="none" strike="noStrike" dirty="0">
                          <a:solidFill>
                            <a:srgbClr val="000000"/>
                          </a:solidFill>
                          <a:effectLst/>
                          <a:latin typeface="Century Gothic" panose="020B0502020202020204" pitchFamily="34" charset="0"/>
                        </a:rPr>
                        <a:t>~Fields / file</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BE2D5"/>
                    </a:solidFill>
                  </a:tcPr>
                </a:tc>
                <a:tc>
                  <a:txBody>
                    <a:bodyPr/>
                    <a:lstStyle/>
                    <a:p>
                      <a:pPr algn="ctr" rtl="0" fontAlgn="ctr"/>
                      <a:r>
                        <a:rPr lang="en-US" sz="1000" b="1" i="0" u="none" strike="noStrike">
                          <a:solidFill>
                            <a:srgbClr val="000000"/>
                          </a:solidFill>
                          <a:effectLst/>
                          <a:latin typeface="Century Gothic" panose="020B0502020202020204" pitchFamily="34" charset="0"/>
                        </a:rPr>
                        <a:t>Duration</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BE2D5"/>
                    </a:solidFill>
                  </a:tcPr>
                </a:tc>
                <a:tc>
                  <a:txBody>
                    <a:bodyPr/>
                    <a:lstStyle/>
                    <a:p>
                      <a:pPr algn="ctr" rtl="0" fontAlgn="ctr"/>
                      <a:r>
                        <a:rPr lang="en-US" sz="1000" b="1" i="0" u="none" strike="noStrike">
                          <a:solidFill>
                            <a:srgbClr val="000000"/>
                          </a:solidFill>
                          <a:effectLst/>
                          <a:latin typeface="Century Gothic" panose="020B0502020202020204" pitchFamily="34" charset="0"/>
                        </a:rPr>
                        <a:t>Expected Manual Effort</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BE2D5"/>
                    </a:solidFill>
                  </a:tcPr>
                </a:tc>
                <a:tc>
                  <a:txBody>
                    <a:bodyPr/>
                    <a:lstStyle/>
                    <a:p>
                      <a:pPr algn="ctr" rtl="0" fontAlgn="ctr"/>
                      <a:r>
                        <a:rPr lang="en-US" sz="1000" b="1" i="0" u="none" strike="noStrike">
                          <a:solidFill>
                            <a:srgbClr val="000000"/>
                          </a:solidFill>
                          <a:effectLst/>
                          <a:latin typeface="Century Gothic" panose="020B0502020202020204" pitchFamily="34" charset="0"/>
                        </a:rPr>
                        <a:t>Savings </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BE2D5"/>
                    </a:solidFill>
                  </a:tcPr>
                </a:tc>
                <a:tc>
                  <a:txBody>
                    <a:bodyPr/>
                    <a:lstStyle/>
                    <a:p>
                      <a:pPr algn="ctr" rtl="0" fontAlgn="ctr"/>
                      <a:r>
                        <a:rPr lang="en-US" sz="1000" b="1" i="0" u="none" strike="noStrike">
                          <a:solidFill>
                            <a:srgbClr val="000000"/>
                          </a:solidFill>
                          <a:effectLst/>
                          <a:latin typeface="Century Gothic" panose="020B0502020202020204" pitchFamily="34" charset="0"/>
                        </a:rPr>
                        <a:t>Efficiency</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BE2D5"/>
                    </a:solidFill>
                  </a:tcPr>
                </a:tc>
                <a:extLst>
                  <a:ext uri="{0D108BD9-81ED-4DB2-BD59-A6C34878D82A}">
                    <a16:rowId xmlns:a16="http://schemas.microsoft.com/office/drawing/2014/main" val="4286947848"/>
                  </a:ext>
                </a:extLst>
              </a:tr>
              <a:tr h="296621">
                <a:tc>
                  <a:txBody>
                    <a:bodyPr/>
                    <a:lstStyle/>
                    <a:p>
                      <a:pPr algn="ctr" fontAlgn="ctr"/>
                      <a:r>
                        <a:rPr lang="en-US" sz="1100" b="0" i="0" u="none" strike="noStrike">
                          <a:solidFill>
                            <a:srgbClr val="000000"/>
                          </a:solidFill>
                          <a:effectLst/>
                          <a:latin typeface="Aptos Narrow" panose="020B0004020202020204" pitchFamily="34" charset="0"/>
                        </a:rPr>
                        <a:t>15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Aptos Narrow" panose="020B0004020202020204" pitchFamily="34" charset="0"/>
                        </a:rPr>
                        <a:t>85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Aptos Narrow" panose="020B0004020202020204" pitchFamily="34" charset="0"/>
                        </a:rPr>
                        <a:t>32 (.53 min)</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Aptos Narrow" panose="020B0004020202020204" pitchFamily="34" charset="0"/>
                        </a:rPr>
                        <a:t>30min * 15 Files = 450 min</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Aptos Narrow" panose="020B0004020202020204" pitchFamily="34" charset="0"/>
                        </a:rPr>
                        <a:t>449.47</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100" b="0" i="0" u="none" strike="noStrike" dirty="0">
                          <a:solidFill>
                            <a:srgbClr val="000000"/>
                          </a:solidFill>
                          <a:effectLst/>
                          <a:latin typeface="Aptos Narrow" panose="020B0004020202020204" pitchFamily="34" charset="0"/>
                        </a:rPr>
                        <a:t>99.88</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668751059"/>
                  </a:ext>
                </a:extLst>
              </a:tr>
            </a:tbl>
          </a:graphicData>
        </a:graphic>
      </p:graphicFrame>
      <p:graphicFrame>
        <p:nvGraphicFramePr>
          <p:cNvPr id="20" name="Object 19">
            <a:extLst>
              <a:ext uri="{FF2B5EF4-FFF2-40B4-BE49-F238E27FC236}">
                <a16:creationId xmlns:a16="http://schemas.microsoft.com/office/drawing/2014/main" id="{9BD15BB3-A104-9365-14F7-0B5BFF9A32C0}"/>
              </a:ext>
            </a:extLst>
          </p:cNvPr>
          <p:cNvGraphicFramePr>
            <a:graphicFrameLocks noChangeAspect="1"/>
          </p:cNvGraphicFramePr>
          <p:nvPr>
            <p:extLst>
              <p:ext uri="{D42A27DB-BD31-4B8C-83A1-F6EECF244321}">
                <p14:modId xmlns:p14="http://schemas.microsoft.com/office/powerpoint/2010/main" val="253101653"/>
              </p:ext>
            </p:extLst>
          </p:nvPr>
        </p:nvGraphicFramePr>
        <p:xfrm>
          <a:off x="11277600" y="5155935"/>
          <a:ext cx="914400" cy="806450"/>
        </p:xfrm>
        <a:graphic>
          <a:graphicData uri="http://schemas.openxmlformats.org/presentationml/2006/ole">
            <mc:AlternateContent xmlns:mc="http://schemas.openxmlformats.org/markup-compatibility/2006">
              <mc:Choice xmlns:v="urn:schemas-microsoft-com:vml" Requires="v">
                <p:oleObj name="Packager Shell Object" showAsIcon="1" r:id="rId5" imgW="914603" imgH="806585" progId="Package">
                  <p:embed/>
                </p:oleObj>
              </mc:Choice>
              <mc:Fallback>
                <p:oleObj name="Packager Shell Object" showAsIcon="1" r:id="rId5" imgW="914603" imgH="806585" progId="Package">
                  <p:embed/>
                  <p:pic>
                    <p:nvPicPr>
                      <p:cNvPr id="20" name="Object 19">
                        <a:extLst>
                          <a:ext uri="{FF2B5EF4-FFF2-40B4-BE49-F238E27FC236}">
                            <a16:creationId xmlns:a16="http://schemas.microsoft.com/office/drawing/2014/main" id="{9BD15BB3-A104-9365-14F7-0B5BFF9A32C0}"/>
                          </a:ext>
                        </a:extLst>
                      </p:cNvPr>
                      <p:cNvPicPr/>
                      <p:nvPr/>
                    </p:nvPicPr>
                    <p:blipFill>
                      <a:blip r:embed="rId6"/>
                      <a:stretch>
                        <a:fillRect/>
                      </a:stretch>
                    </p:blipFill>
                    <p:spPr>
                      <a:xfrm>
                        <a:off x="11277600" y="5155935"/>
                        <a:ext cx="914400" cy="806450"/>
                      </a:xfrm>
                      <a:prstGeom prst="rect">
                        <a:avLst/>
                      </a:prstGeom>
                    </p:spPr>
                  </p:pic>
                </p:oleObj>
              </mc:Fallback>
            </mc:AlternateContent>
          </a:graphicData>
        </a:graphic>
      </p:graphicFrame>
    </p:spTree>
    <p:extLst>
      <p:ext uri="{BB962C8B-B14F-4D97-AF65-F5344CB8AC3E}">
        <p14:creationId xmlns:p14="http://schemas.microsoft.com/office/powerpoint/2010/main" val="15017118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21382F-6840-3B24-0E52-2C41B275406C}"/>
              </a:ext>
            </a:extLst>
          </p:cNvPr>
          <p:cNvSpPr>
            <a:spLocks noGrp="1"/>
          </p:cNvSpPr>
          <p:nvPr>
            <p:ph type="title"/>
          </p:nvPr>
        </p:nvSpPr>
        <p:spPr>
          <a:xfrm>
            <a:off x="114300" y="42555"/>
            <a:ext cx="11963400" cy="663123"/>
          </a:xfrm>
        </p:spPr>
        <p:txBody>
          <a:bodyPr>
            <a:normAutofit fontScale="90000"/>
          </a:bodyPr>
          <a:lstStyle/>
          <a:p>
            <a:r>
              <a:rPr lang="en-US" b="1" dirty="0">
                <a:solidFill>
                  <a:schemeClr val="accent1">
                    <a:lumMod val="75000"/>
                  </a:schemeClr>
                </a:solidFill>
              </a:rPr>
              <a:t>              Challenges		</a:t>
            </a:r>
            <a:r>
              <a:rPr lang="en-US" dirty="0">
                <a:solidFill>
                  <a:schemeClr val="accent1">
                    <a:lumMod val="75000"/>
                  </a:schemeClr>
                </a:solidFill>
              </a:rPr>
              <a:t>     Solution</a:t>
            </a:r>
            <a:r>
              <a:rPr lang="en-US" b="1" dirty="0">
                <a:solidFill>
                  <a:schemeClr val="accent1">
                    <a:lumMod val="75000"/>
                  </a:schemeClr>
                </a:solidFill>
              </a:rPr>
              <a:t> 			</a:t>
            </a:r>
            <a:r>
              <a:rPr lang="en-US" b="1" dirty="0">
                <a:solidFill>
                  <a:schemeClr val="tx1"/>
                </a:solidFill>
              </a:rPr>
              <a:t>   </a:t>
            </a:r>
            <a:r>
              <a:rPr lang="en-US" dirty="0">
                <a:solidFill>
                  <a:schemeClr val="accent1">
                    <a:lumMod val="75000"/>
                  </a:schemeClr>
                </a:solidFill>
              </a:rPr>
              <a:t>Key take aways</a:t>
            </a:r>
          </a:p>
        </p:txBody>
      </p:sp>
      <p:sp>
        <p:nvSpPr>
          <p:cNvPr id="5" name="Rounded Rectangle 4">
            <a:extLst>
              <a:ext uri="{FF2B5EF4-FFF2-40B4-BE49-F238E27FC236}">
                <a16:creationId xmlns:a16="http://schemas.microsoft.com/office/drawing/2014/main" id="{2E5116D0-1B3A-6D44-4BA3-54AB866B49E8}"/>
              </a:ext>
            </a:extLst>
          </p:cNvPr>
          <p:cNvSpPr/>
          <p:nvPr/>
        </p:nvSpPr>
        <p:spPr>
          <a:xfrm>
            <a:off x="213725" y="778933"/>
            <a:ext cx="11963400" cy="5512537"/>
          </a:xfrm>
          <a:prstGeom prst="roundRect">
            <a:avLst>
              <a:gd name="adj" fmla="val 8004"/>
            </a:avLst>
          </a:prstGeom>
          <a:noFill/>
          <a:ln w="12700">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2103120" tIns="91440" rIns="91440" bIns="91440" rtlCol="0" anchor="t"/>
          <a:lstStyle/>
          <a:p>
            <a:pPr marR="0" lvl="0" algn="l" defTabSz="914400" rtl="0" eaLnBrk="1" fontAlgn="auto" latinLnBrk="0" hangingPunct="1">
              <a:lnSpc>
                <a:spcPct val="100000"/>
              </a:lnSpc>
              <a:spcBef>
                <a:spcPts val="0"/>
              </a:spcBef>
              <a:spcAft>
                <a:spcPts val="500"/>
              </a:spcAft>
              <a:buClr>
                <a:srgbClr val="5A5A5A">
                  <a:lumMod val="50000"/>
                </a:srgbClr>
              </a:buClr>
              <a:buSzTx/>
              <a:defRPr/>
            </a:pPr>
            <a:endParaRPr kumimoji="0" lang="en-US" sz="1100" b="0" i="0" u="none" strike="noStrike" kern="1200" cap="none" spc="0" normalizeH="0" baseline="0" noProof="0" dirty="0">
              <a:ln>
                <a:noFill/>
              </a:ln>
              <a:solidFill>
                <a:srgbClr val="090909"/>
              </a:solidFill>
              <a:effectLst/>
              <a:uLnTx/>
              <a:uFillTx/>
            </a:endParaRPr>
          </a:p>
        </p:txBody>
      </p:sp>
      <p:sp>
        <p:nvSpPr>
          <p:cNvPr id="8" name="Flowchart: Predefined Process 7">
            <a:extLst>
              <a:ext uri="{FF2B5EF4-FFF2-40B4-BE49-F238E27FC236}">
                <a16:creationId xmlns:a16="http://schemas.microsoft.com/office/drawing/2014/main" id="{EC8610FC-CEFC-26EE-0128-3867D3574234}"/>
              </a:ext>
            </a:extLst>
          </p:cNvPr>
          <p:cNvSpPr/>
          <p:nvPr/>
        </p:nvSpPr>
        <p:spPr>
          <a:xfrm>
            <a:off x="864152" y="952498"/>
            <a:ext cx="2865653" cy="4953001"/>
          </a:xfrm>
          <a:prstGeom prst="flowChartPredefinedProcess">
            <a:avLst/>
          </a:prstGeom>
          <a:effectLst>
            <a:glow rad="63500">
              <a:schemeClr val="accent2">
                <a:satMod val="175000"/>
                <a:alpha val="40000"/>
              </a:schemeClr>
            </a:glow>
            <a:innerShdw blurRad="63500" dist="50800" dir="13500000">
              <a:prstClr val="black">
                <a:alpha val="50000"/>
              </a:prstClr>
            </a:innerShdw>
          </a:effectLst>
        </p:spPr>
        <p:style>
          <a:lnRef idx="2">
            <a:schemeClr val="accent6"/>
          </a:lnRef>
          <a:fillRef idx="1">
            <a:schemeClr val="lt1"/>
          </a:fillRef>
          <a:effectRef idx="0">
            <a:schemeClr val="accent6"/>
          </a:effectRef>
          <a:fontRef idx="minor">
            <a:schemeClr val="dk1"/>
          </a:fontRef>
        </p:style>
        <p:txBody>
          <a:bodyPr rtlCol="0" anchor="t"/>
          <a:lstStyle/>
          <a:p>
            <a:pPr algn="ctr"/>
            <a:r>
              <a:rPr lang="en-US" sz="1200" b="1" dirty="0"/>
              <a:t>Data Extraction &amp; Formatting Issues</a:t>
            </a:r>
          </a:p>
          <a:p>
            <a:pPr algn="ctr"/>
            <a:endParaRPr lang="en-US" sz="1000" dirty="0"/>
          </a:p>
          <a:p>
            <a:pPr marL="171450" indent="-171450">
              <a:buFont typeface="Arial" panose="020B0604020202020204" pitchFamily="34" charset="0"/>
              <a:buChar char="•"/>
            </a:pPr>
            <a:r>
              <a:rPr lang="en-US" sz="1200" dirty="0"/>
              <a:t>Excel and JSON data may have different formats(e.g, date , currency, percentage)</a:t>
            </a:r>
          </a:p>
          <a:p>
            <a:pPr marL="171450" indent="-171450">
              <a:buFont typeface="Arial" panose="020B0604020202020204" pitchFamily="34" charset="0"/>
              <a:buChar char="•"/>
            </a:pPr>
            <a:r>
              <a:rPr lang="en-US" sz="1200" dirty="0"/>
              <a:t>Leading zeros in policy numbers may get removed</a:t>
            </a:r>
          </a:p>
          <a:p>
            <a:pPr marL="171450" indent="-171450">
              <a:buFont typeface="Arial" panose="020B0604020202020204" pitchFamily="34" charset="0"/>
              <a:buChar char="•"/>
            </a:pPr>
            <a:r>
              <a:rPr lang="en-US" sz="1200" dirty="0"/>
              <a:t>Decimal precision mismatches(e.g, 100.0 vs 100.00).</a:t>
            </a:r>
          </a:p>
          <a:p>
            <a:endParaRPr lang="en-US" sz="1000" dirty="0"/>
          </a:p>
          <a:p>
            <a:endParaRPr lang="en-US" sz="1000" dirty="0"/>
          </a:p>
          <a:p>
            <a:pPr algn="ctr"/>
            <a:r>
              <a:rPr lang="en-US" sz="1200" b="1" dirty="0"/>
              <a:t>Test Reporting &amp; Logging</a:t>
            </a:r>
          </a:p>
          <a:p>
            <a:pPr algn="ctr"/>
            <a:endParaRPr lang="en-US" sz="1000" dirty="0"/>
          </a:p>
          <a:p>
            <a:pPr marL="171450" indent="-171450">
              <a:buFont typeface="Arial" panose="020B0604020202020204" pitchFamily="34" charset="0"/>
              <a:buChar char="•"/>
            </a:pPr>
            <a:r>
              <a:rPr lang="en-US" sz="1200" dirty="0"/>
              <a:t>Capturing meaningful logs for debugging .</a:t>
            </a:r>
          </a:p>
          <a:p>
            <a:pPr marL="171450" indent="-171450">
              <a:buFont typeface="Arial" panose="020B0604020202020204" pitchFamily="34" charset="0"/>
              <a:buChar char="•"/>
            </a:pPr>
            <a:r>
              <a:rPr lang="en-US" sz="1200" dirty="0"/>
              <a:t>Maintaining structured test reports for analysis. </a:t>
            </a:r>
          </a:p>
        </p:txBody>
      </p:sp>
      <p:sp>
        <p:nvSpPr>
          <p:cNvPr id="9" name="Flowchart: Predefined Process 8">
            <a:extLst>
              <a:ext uri="{FF2B5EF4-FFF2-40B4-BE49-F238E27FC236}">
                <a16:creationId xmlns:a16="http://schemas.microsoft.com/office/drawing/2014/main" id="{772F147A-903E-6B8C-B655-0BD5322AB3EC}"/>
              </a:ext>
            </a:extLst>
          </p:cNvPr>
          <p:cNvSpPr/>
          <p:nvPr/>
        </p:nvSpPr>
        <p:spPr>
          <a:xfrm>
            <a:off x="4607154" y="952498"/>
            <a:ext cx="2977691" cy="4953001"/>
          </a:xfrm>
          <a:prstGeom prst="flowChartPredefinedProcess">
            <a:avLst/>
          </a:prstGeom>
          <a:effectLst>
            <a:glow rad="63500">
              <a:schemeClr val="accent2">
                <a:satMod val="175000"/>
                <a:alpha val="40000"/>
              </a:schemeClr>
            </a:glow>
            <a:innerShdw blurRad="63500" dist="50800" dir="13500000">
              <a:prstClr val="black">
                <a:alpha val="50000"/>
              </a:prstClr>
            </a:innerShdw>
          </a:effectLst>
        </p:spPr>
        <p:style>
          <a:lnRef idx="2">
            <a:schemeClr val="accent6"/>
          </a:lnRef>
          <a:fillRef idx="1">
            <a:schemeClr val="lt1"/>
          </a:fillRef>
          <a:effectRef idx="0">
            <a:schemeClr val="accent6"/>
          </a:effectRef>
          <a:fontRef idx="minor">
            <a:schemeClr val="dk1"/>
          </a:fontRef>
        </p:style>
        <p:txBody>
          <a:bodyPr rtlCol="0" anchor="t"/>
          <a:lstStyle/>
          <a:p>
            <a:pPr algn="ctr"/>
            <a:r>
              <a:rPr lang="en-US" sz="1200" b="1" dirty="0"/>
              <a:t>Data Extraction &amp; Formatting Issues</a:t>
            </a:r>
          </a:p>
          <a:p>
            <a:pPr algn="ctr"/>
            <a:endParaRPr lang="en-US" sz="1200" b="1" dirty="0"/>
          </a:p>
          <a:p>
            <a:pPr marL="171450" indent="-171450">
              <a:buFont typeface="Arial" panose="020B0604020202020204" pitchFamily="34" charset="0"/>
              <a:buChar char="•"/>
            </a:pPr>
            <a:r>
              <a:rPr lang="en-US" sz="1200" dirty="0"/>
              <a:t>Use Apache POI to read Excel with proper data type handling.</a:t>
            </a:r>
          </a:p>
          <a:p>
            <a:pPr marL="171450" indent="-171450">
              <a:buFont typeface="Arial" panose="020B0604020202020204" pitchFamily="34" charset="0"/>
              <a:buChar char="•"/>
            </a:pPr>
            <a:r>
              <a:rPr lang="en-US" sz="1200" dirty="0"/>
              <a:t>Format policy numbers as strings to preserve leading zeros.</a:t>
            </a:r>
          </a:p>
          <a:p>
            <a:pPr marL="171450" indent="-171450">
              <a:buFont typeface="Arial" panose="020B0604020202020204" pitchFamily="34" charset="0"/>
              <a:buChar char="•"/>
            </a:pPr>
            <a:r>
              <a:rPr lang="en-US" sz="1200" dirty="0"/>
              <a:t>Standardize decimal places and date formats before comparison</a:t>
            </a:r>
          </a:p>
          <a:p>
            <a:endParaRPr lang="en-US" sz="1000" dirty="0"/>
          </a:p>
          <a:p>
            <a:endParaRPr lang="en-US" sz="1000" dirty="0"/>
          </a:p>
          <a:p>
            <a:pPr algn="ctr"/>
            <a:r>
              <a:rPr lang="en-US" sz="1200" b="1" dirty="0"/>
              <a:t>Test Reporting &amp; Logging</a:t>
            </a:r>
          </a:p>
          <a:p>
            <a:pPr algn="ctr"/>
            <a:endParaRPr lang="en-US" sz="1000" dirty="0"/>
          </a:p>
          <a:p>
            <a:pPr marL="171450" indent="-171450">
              <a:buFont typeface="Arial" panose="020B0604020202020204" pitchFamily="34" charset="0"/>
              <a:buChar char="•"/>
            </a:pPr>
            <a:r>
              <a:rPr lang="en-US" sz="1200" dirty="0"/>
              <a:t>Integrate Extent Reports for detailed reporting.</a:t>
            </a:r>
          </a:p>
          <a:p>
            <a:pPr marL="171450" indent="-171450">
              <a:buFont typeface="Arial" panose="020B0604020202020204" pitchFamily="34" charset="0"/>
              <a:buChar char="•"/>
            </a:pPr>
            <a:r>
              <a:rPr lang="en-US" sz="1200" dirty="0"/>
              <a:t>Implement structured logging for failed comparisons. </a:t>
            </a:r>
          </a:p>
          <a:p>
            <a:pPr algn="ctr"/>
            <a:endParaRPr lang="en-US" sz="1200" b="1" dirty="0"/>
          </a:p>
          <a:p>
            <a:pPr algn="ctr"/>
            <a:endParaRPr lang="en-US" sz="1200" b="1" dirty="0"/>
          </a:p>
          <a:p>
            <a:pPr algn="ctr"/>
            <a:endParaRPr lang="en-US" sz="1200" b="1" dirty="0"/>
          </a:p>
        </p:txBody>
      </p:sp>
      <p:sp>
        <p:nvSpPr>
          <p:cNvPr id="10" name="Isosceles Triangle 9">
            <a:extLst>
              <a:ext uri="{FF2B5EF4-FFF2-40B4-BE49-F238E27FC236}">
                <a16:creationId xmlns:a16="http://schemas.microsoft.com/office/drawing/2014/main" id="{5FA68A5E-2265-B5B7-DC76-9D2490E8E01B}"/>
              </a:ext>
            </a:extLst>
          </p:cNvPr>
          <p:cNvSpPr/>
          <p:nvPr/>
        </p:nvSpPr>
        <p:spPr>
          <a:xfrm rot="5400000">
            <a:off x="4002426" y="3051191"/>
            <a:ext cx="523973" cy="231639"/>
          </a:xfrm>
          <a:prstGeom prst="triangle">
            <a:avLst>
              <a:gd name="adj" fmla="val 49579"/>
            </a:avLst>
          </a:prstGeom>
          <a:solidFill>
            <a:schemeClr val="accent2"/>
          </a:solidFill>
          <a:ln>
            <a:noFill/>
          </a:ln>
        </p:spPr>
        <p:style>
          <a:lnRef idx="1">
            <a:schemeClr val="accent2"/>
          </a:lnRef>
          <a:fillRef idx="3">
            <a:schemeClr val="accent2"/>
          </a:fillRef>
          <a:effectRef idx="2">
            <a:schemeClr val="accent2"/>
          </a:effectRef>
          <a:fontRef idx="minor">
            <a:schemeClr val="lt1"/>
          </a:fontRef>
        </p:style>
        <p:txBody>
          <a:bodyPr rtlCol="0" anchor="ctr"/>
          <a:lstStyle/>
          <a:p>
            <a:pPr algn="ctr" defTabSz="457189"/>
            <a:endParaRPr lang="en-US" dirty="0">
              <a:solidFill>
                <a:prstClr val="white"/>
              </a:solidFill>
            </a:endParaRPr>
          </a:p>
        </p:txBody>
      </p:sp>
      <p:sp>
        <p:nvSpPr>
          <p:cNvPr id="19" name="Flowchart: Predefined Process 18">
            <a:extLst>
              <a:ext uri="{FF2B5EF4-FFF2-40B4-BE49-F238E27FC236}">
                <a16:creationId xmlns:a16="http://schemas.microsoft.com/office/drawing/2014/main" id="{0C3E0807-A90C-F873-3103-A816E8651883}"/>
              </a:ext>
            </a:extLst>
          </p:cNvPr>
          <p:cNvSpPr/>
          <p:nvPr/>
        </p:nvSpPr>
        <p:spPr>
          <a:xfrm>
            <a:off x="8525195" y="952498"/>
            <a:ext cx="2977691" cy="4953001"/>
          </a:xfrm>
          <a:prstGeom prst="flowChartPredefinedProcess">
            <a:avLst/>
          </a:prstGeom>
          <a:effectLst>
            <a:glow rad="63500">
              <a:schemeClr val="accent2">
                <a:satMod val="175000"/>
                <a:alpha val="40000"/>
              </a:schemeClr>
            </a:glow>
            <a:innerShdw blurRad="63500" dist="50800" dir="13500000">
              <a:prstClr val="black">
                <a:alpha val="50000"/>
              </a:prstClr>
            </a:innerShdw>
          </a:effectLst>
        </p:spPr>
        <p:style>
          <a:lnRef idx="2">
            <a:schemeClr val="accent6"/>
          </a:lnRef>
          <a:fillRef idx="1">
            <a:schemeClr val="lt1"/>
          </a:fillRef>
          <a:effectRef idx="0">
            <a:schemeClr val="accent6"/>
          </a:effectRef>
          <a:fontRef idx="minor">
            <a:schemeClr val="dk1"/>
          </a:fontRef>
        </p:style>
        <p:txBody>
          <a:bodyPr rtlCol="0" anchor="t"/>
          <a:lstStyle/>
          <a:p>
            <a:pPr algn="ctr"/>
            <a:r>
              <a:rPr lang="en-US" sz="1200" b="1" dirty="0"/>
              <a:t>Data Extraction &amp; Formatting Issues</a:t>
            </a:r>
          </a:p>
          <a:p>
            <a:pPr algn="ctr"/>
            <a:endParaRPr lang="en-US" sz="1200" b="1" dirty="0"/>
          </a:p>
          <a:p>
            <a:r>
              <a:rPr lang="en-US" sz="1200" dirty="0"/>
              <a:t>Consistency in data formatting is crucial for accurate validation.</a:t>
            </a:r>
          </a:p>
          <a:p>
            <a:endParaRPr lang="en-US" sz="1000" dirty="0"/>
          </a:p>
          <a:p>
            <a:pPr algn="ctr"/>
            <a:endParaRPr lang="en-US" sz="1200" b="1" dirty="0"/>
          </a:p>
          <a:p>
            <a:pPr algn="ctr"/>
            <a:endParaRPr lang="en-US" sz="1200" b="1" dirty="0"/>
          </a:p>
          <a:p>
            <a:pPr algn="ctr"/>
            <a:endParaRPr lang="en-US" sz="1200" b="1" dirty="0"/>
          </a:p>
          <a:p>
            <a:pPr algn="ctr"/>
            <a:endParaRPr lang="en-US" sz="1200" b="1" dirty="0"/>
          </a:p>
          <a:p>
            <a:pPr algn="ctr"/>
            <a:endParaRPr lang="en-US" sz="1200" b="1" dirty="0"/>
          </a:p>
          <a:p>
            <a:pPr algn="ctr"/>
            <a:endParaRPr lang="en-US" sz="1200" b="1" dirty="0"/>
          </a:p>
          <a:p>
            <a:pPr algn="ctr"/>
            <a:endParaRPr lang="en-US" sz="1200" b="1" dirty="0"/>
          </a:p>
          <a:p>
            <a:pPr algn="ctr"/>
            <a:endParaRPr lang="en-US" sz="1200" b="1" dirty="0"/>
          </a:p>
          <a:p>
            <a:pPr algn="ctr"/>
            <a:r>
              <a:rPr lang="en-US" sz="1200" b="1" dirty="0"/>
              <a:t>Test Reporting &amp; Logging</a:t>
            </a:r>
          </a:p>
          <a:p>
            <a:pPr algn="ctr"/>
            <a:endParaRPr lang="en-US" sz="1000" dirty="0"/>
          </a:p>
          <a:p>
            <a:r>
              <a:rPr lang="en-US" sz="1200" dirty="0"/>
              <a:t>Clear reporting and logging improve debugging and stakeholder communication</a:t>
            </a:r>
            <a:r>
              <a:rPr lang="en-US" sz="1200" b="1" dirty="0"/>
              <a:t>.</a:t>
            </a:r>
          </a:p>
        </p:txBody>
      </p:sp>
      <p:sp>
        <p:nvSpPr>
          <p:cNvPr id="20" name="Isosceles Triangle 19">
            <a:extLst>
              <a:ext uri="{FF2B5EF4-FFF2-40B4-BE49-F238E27FC236}">
                <a16:creationId xmlns:a16="http://schemas.microsoft.com/office/drawing/2014/main" id="{3F0C9BAB-78D3-ED4C-96C3-FE0F7620205D}"/>
              </a:ext>
            </a:extLst>
          </p:cNvPr>
          <p:cNvSpPr/>
          <p:nvPr/>
        </p:nvSpPr>
        <p:spPr>
          <a:xfrm rot="5400000">
            <a:off x="7793033" y="3010446"/>
            <a:ext cx="523973" cy="313131"/>
          </a:xfrm>
          <a:prstGeom prst="triangle">
            <a:avLst>
              <a:gd name="adj" fmla="val 49579"/>
            </a:avLst>
          </a:prstGeom>
          <a:solidFill>
            <a:schemeClr val="accent2"/>
          </a:solidFill>
          <a:ln>
            <a:noFill/>
          </a:ln>
        </p:spPr>
        <p:style>
          <a:lnRef idx="1">
            <a:schemeClr val="accent2"/>
          </a:lnRef>
          <a:fillRef idx="3">
            <a:schemeClr val="accent2"/>
          </a:fillRef>
          <a:effectRef idx="2">
            <a:schemeClr val="accent2"/>
          </a:effectRef>
          <a:fontRef idx="minor">
            <a:schemeClr val="lt1"/>
          </a:fontRef>
        </p:style>
        <p:txBody>
          <a:bodyPr rtlCol="0" anchor="ctr"/>
          <a:lstStyle/>
          <a:p>
            <a:pPr algn="ctr" defTabSz="457189"/>
            <a:endParaRPr lang="en-US" dirty="0">
              <a:solidFill>
                <a:prstClr val="white"/>
              </a:solidFill>
            </a:endParaRPr>
          </a:p>
        </p:txBody>
      </p:sp>
    </p:spTree>
    <p:extLst>
      <p:ext uri="{BB962C8B-B14F-4D97-AF65-F5344CB8AC3E}">
        <p14:creationId xmlns:p14="http://schemas.microsoft.com/office/powerpoint/2010/main" val="3967353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265212-E353-4B68-8772-854D25BA486A}"/>
              </a:ext>
            </a:extLst>
          </p:cNvPr>
          <p:cNvSpPr txBox="1">
            <a:spLocks/>
          </p:cNvSpPr>
          <p:nvPr/>
        </p:nvSpPr>
        <p:spPr>
          <a:xfrm>
            <a:off x="831850" y="2606040"/>
            <a:ext cx="10515600" cy="1645920"/>
          </a:xfrm>
          <a:prstGeom prst="rect">
            <a:avLst/>
          </a:prstGeom>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800" dirty="0">
                <a:solidFill>
                  <a:schemeClr val="accent1"/>
                </a:solidFill>
              </a:rPr>
              <a:t>Thank you</a:t>
            </a:r>
          </a:p>
        </p:txBody>
      </p:sp>
      <p:sp>
        <p:nvSpPr>
          <p:cNvPr id="3" name="Text Placeholder 2">
            <a:extLst>
              <a:ext uri="{FF2B5EF4-FFF2-40B4-BE49-F238E27FC236}">
                <a16:creationId xmlns:a16="http://schemas.microsoft.com/office/drawing/2014/main" id="{DAFE6E25-A876-4A91-A5A7-1E6AC6B77D67}"/>
              </a:ext>
            </a:extLst>
          </p:cNvPr>
          <p:cNvSpPr txBox="1">
            <a:spLocks/>
          </p:cNvSpPr>
          <p:nvPr/>
        </p:nvSpPr>
        <p:spPr>
          <a:xfrm>
            <a:off x="2026920" y="5458968"/>
            <a:ext cx="8138160" cy="576072"/>
          </a:xfrm>
          <a:prstGeom prst="rect">
            <a:avLst/>
          </a:prstGeom>
        </p:spPr>
        <p:txBody>
          <a:bodyPr anchor="b">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None/>
            </a:pPr>
            <a:r>
              <a:rPr lang="en-US" sz="1000" dirty="0">
                <a:solidFill>
                  <a:schemeClr val="accent1">
                    <a:lumMod val="75000"/>
                  </a:schemeClr>
                </a:solidFill>
              </a:rPr>
              <a:t>The content in this document is copyrighted; any unauthorized use – in part or full – may violate the copyright, trademark, and other laws. This document may not be modified, reproduced or publicly displayed, performed or distributed, or used for any public or commercial purposes. The Trianz name and its products are subject to trademark and copyright protections, regardless of how and where referenced. </a:t>
            </a:r>
          </a:p>
        </p:txBody>
      </p:sp>
      <p:grpSp>
        <p:nvGrpSpPr>
          <p:cNvPr id="4" name="Group 3">
            <a:extLst>
              <a:ext uri="{FF2B5EF4-FFF2-40B4-BE49-F238E27FC236}">
                <a16:creationId xmlns:a16="http://schemas.microsoft.com/office/drawing/2014/main" id="{C43AA12F-9310-435F-BDA8-CF5E0BB8EB0D}"/>
              </a:ext>
            </a:extLst>
          </p:cNvPr>
          <p:cNvGrpSpPr/>
          <p:nvPr/>
        </p:nvGrpSpPr>
        <p:grpSpPr>
          <a:xfrm>
            <a:off x="6478733" y="4879650"/>
            <a:ext cx="329184" cy="329184"/>
            <a:chOff x="1851651" y="10086115"/>
            <a:chExt cx="658368" cy="658368"/>
          </a:xfrm>
        </p:grpSpPr>
        <p:sp>
          <p:nvSpPr>
            <p:cNvPr id="5" name="Oval 4">
              <a:hlinkClick r:id="rId2"/>
              <a:extLst>
                <a:ext uri="{FF2B5EF4-FFF2-40B4-BE49-F238E27FC236}">
                  <a16:creationId xmlns:a16="http://schemas.microsoft.com/office/drawing/2014/main" id="{6220AE53-8A6C-46CE-A6F0-E5A3F5592975}"/>
                </a:ext>
              </a:extLst>
            </p:cNvPr>
            <p:cNvSpPr/>
            <p:nvPr/>
          </p:nvSpPr>
          <p:spPr>
            <a:xfrm>
              <a:off x="1851651" y="10086115"/>
              <a:ext cx="658368" cy="658368"/>
            </a:xfrm>
            <a:prstGeom prst="ellipse">
              <a:avLst/>
            </a:prstGeom>
            <a:solidFill>
              <a:schemeClr val="accent3"/>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450" dirty="0"/>
            </a:p>
          </p:txBody>
        </p:sp>
        <p:sp>
          <p:nvSpPr>
            <p:cNvPr id="6" name="Freeform 9">
              <a:hlinkClick r:id="rId2"/>
              <a:extLst>
                <a:ext uri="{FF2B5EF4-FFF2-40B4-BE49-F238E27FC236}">
                  <a16:creationId xmlns:a16="http://schemas.microsoft.com/office/drawing/2014/main" id="{0F3A33D8-9FAC-4E01-B4D9-3A97AB79C41D}"/>
                </a:ext>
              </a:extLst>
            </p:cNvPr>
            <p:cNvSpPr>
              <a:spLocks/>
            </p:cNvSpPr>
            <p:nvPr/>
          </p:nvSpPr>
          <p:spPr bwMode="auto">
            <a:xfrm>
              <a:off x="2100546" y="10232643"/>
              <a:ext cx="160578" cy="365315"/>
            </a:xfrm>
            <a:custGeom>
              <a:avLst/>
              <a:gdLst>
                <a:gd name="T0" fmla="*/ 13 w 20"/>
                <a:gd name="T1" fmla="*/ 14 h 44"/>
                <a:gd name="T2" fmla="*/ 13 w 20"/>
                <a:gd name="T3" fmla="*/ 10 h 44"/>
                <a:gd name="T4" fmla="*/ 15 w 20"/>
                <a:gd name="T5" fmla="*/ 8 h 44"/>
                <a:gd name="T6" fmla="*/ 20 w 20"/>
                <a:gd name="T7" fmla="*/ 8 h 44"/>
                <a:gd name="T8" fmla="*/ 20 w 20"/>
                <a:gd name="T9" fmla="*/ 0 h 44"/>
                <a:gd name="T10" fmla="*/ 13 w 20"/>
                <a:gd name="T11" fmla="*/ 0 h 44"/>
                <a:gd name="T12" fmla="*/ 4 w 20"/>
                <a:gd name="T13" fmla="*/ 10 h 44"/>
                <a:gd name="T14" fmla="*/ 4 w 20"/>
                <a:gd name="T15" fmla="*/ 14 h 44"/>
                <a:gd name="T16" fmla="*/ 0 w 20"/>
                <a:gd name="T17" fmla="*/ 14 h 44"/>
                <a:gd name="T18" fmla="*/ 0 w 20"/>
                <a:gd name="T19" fmla="*/ 19 h 44"/>
                <a:gd name="T20" fmla="*/ 0 w 20"/>
                <a:gd name="T21" fmla="*/ 22 h 44"/>
                <a:gd name="T22" fmla="*/ 4 w 20"/>
                <a:gd name="T23" fmla="*/ 22 h 44"/>
                <a:gd name="T24" fmla="*/ 4 w 20"/>
                <a:gd name="T25" fmla="*/ 44 h 44"/>
                <a:gd name="T26" fmla="*/ 13 w 20"/>
                <a:gd name="T27" fmla="*/ 44 h 44"/>
                <a:gd name="T28" fmla="*/ 13 w 20"/>
                <a:gd name="T29" fmla="*/ 22 h 44"/>
                <a:gd name="T30" fmla="*/ 19 w 20"/>
                <a:gd name="T31" fmla="*/ 22 h 44"/>
                <a:gd name="T32" fmla="*/ 20 w 20"/>
                <a:gd name="T33" fmla="*/ 19 h 44"/>
                <a:gd name="T34" fmla="*/ 20 w 20"/>
                <a:gd name="T35" fmla="*/ 14 h 44"/>
                <a:gd name="T36" fmla="*/ 13 w 20"/>
                <a:gd name="T37" fmla="*/ 1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 h="44">
                  <a:moveTo>
                    <a:pt x="13" y="14"/>
                  </a:moveTo>
                  <a:cubicBezTo>
                    <a:pt x="13" y="10"/>
                    <a:pt x="13" y="10"/>
                    <a:pt x="13" y="10"/>
                  </a:cubicBezTo>
                  <a:cubicBezTo>
                    <a:pt x="13" y="8"/>
                    <a:pt x="14" y="8"/>
                    <a:pt x="15" y="8"/>
                  </a:cubicBezTo>
                  <a:cubicBezTo>
                    <a:pt x="16" y="8"/>
                    <a:pt x="20" y="8"/>
                    <a:pt x="20" y="8"/>
                  </a:cubicBezTo>
                  <a:cubicBezTo>
                    <a:pt x="20" y="0"/>
                    <a:pt x="20" y="0"/>
                    <a:pt x="20" y="0"/>
                  </a:cubicBezTo>
                  <a:cubicBezTo>
                    <a:pt x="13" y="0"/>
                    <a:pt x="13" y="0"/>
                    <a:pt x="13" y="0"/>
                  </a:cubicBezTo>
                  <a:cubicBezTo>
                    <a:pt x="6" y="0"/>
                    <a:pt x="4" y="6"/>
                    <a:pt x="4" y="10"/>
                  </a:cubicBezTo>
                  <a:cubicBezTo>
                    <a:pt x="4" y="14"/>
                    <a:pt x="4" y="14"/>
                    <a:pt x="4" y="14"/>
                  </a:cubicBezTo>
                  <a:cubicBezTo>
                    <a:pt x="0" y="14"/>
                    <a:pt x="0" y="14"/>
                    <a:pt x="0" y="14"/>
                  </a:cubicBezTo>
                  <a:cubicBezTo>
                    <a:pt x="0" y="19"/>
                    <a:pt x="0" y="19"/>
                    <a:pt x="0" y="19"/>
                  </a:cubicBezTo>
                  <a:cubicBezTo>
                    <a:pt x="0" y="22"/>
                    <a:pt x="0" y="22"/>
                    <a:pt x="0" y="22"/>
                  </a:cubicBezTo>
                  <a:cubicBezTo>
                    <a:pt x="4" y="22"/>
                    <a:pt x="4" y="22"/>
                    <a:pt x="4" y="22"/>
                  </a:cubicBezTo>
                  <a:cubicBezTo>
                    <a:pt x="4" y="32"/>
                    <a:pt x="4" y="44"/>
                    <a:pt x="4" y="44"/>
                  </a:cubicBezTo>
                  <a:cubicBezTo>
                    <a:pt x="13" y="44"/>
                    <a:pt x="13" y="44"/>
                    <a:pt x="13" y="44"/>
                  </a:cubicBezTo>
                  <a:cubicBezTo>
                    <a:pt x="13" y="44"/>
                    <a:pt x="13" y="32"/>
                    <a:pt x="13" y="22"/>
                  </a:cubicBezTo>
                  <a:cubicBezTo>
                    <a:pt x="19" y="22"/>
                    <a:pt x="19" y="22"/>
                    <a:pt x="19" y="22"/>
                  </a:cubicBezTo>
                  <a:cubicBezTo>
                    <a:pt x="20" y="19"/>
                    <a:pt x="20" y="19"/>
                    <a:pt x="20" y="19"/>
                  </a:cubicBezTo>
                  <a:cubicBezTo>
                    <a:pt x="20" y="14"/>
                    <a:pt x="20" y="14"/>
                    <a:pt x="20" y="14"/>
                  </a:cubicBezTo>
                  <a:lnTo>
                    <a:pt x="13"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IN" sz="450" dirty="0"/>
            </a:p>
          </p:txBody>
        </p:sp>
      </p:grpSp>
      <p:grpSp>
        <p:nvGrpSpPr>
          <p:cNvPr id="10" name="Group 9">
            <a:extLst>
              <a:ext uri="{FF2B5EF4-FFF2-40B4-BE49-F238E27FC236}">
                <a16:creationId xmlns:a16="http://schemas.microsoft.com/office/drawing/2014/main" id="{7BD3C2E3-4E62-476E-A4F5-ACE27CDDD95B}"/>
              </a:ext>
            </a:extLst>
          </p:cNvPr>
          <p:cNvGrpSpPr/>
          <p:nvPr/>
        </p:nvGrpSpPr>
        <p:grpSpPr>
          <a:xfrm>
            <a:off x="5366734" y="4879650"/>
            <a:ext cx="329184" cy="329184"/>
            <a:chOff x="3979304" y="10086115"/>
            <a:chExt cx="658368" cy="658368"/>
          </a:xfrm>
        </p:grpSpPr>
        <p:sp>
          <p:nvSpPr>
            <p:cNvPr id="11" name="Oval 10">
              <a:hlinkClick r:id="rId3"/>
              <a:extLst>
                <a:ext uri="{FF2B5EF4-FFF2-40B4-BE49-F238E27FC236}">
                  <a16:creationId xmlns:a16="http://schemas.microsoft.com/office/drawing/2014/main" id="{FB988CE2-1792-4B2C-AD0D-780216C6A8D8}"/>
                </a:ext>
              </a:extLst>
            </p:cNvPr>
            <p:cNvSpPr/>
            <p:nvPr/>
          </p:nvSpPr>
          <p:spPr>
            <a:xfrm>
              <a:off x="3979304" y="10086115"/>
              <a:ext cx="658368" cy="658368"/>
            </a:xfrm>
            <a:prstGeom prst="ellipse">
              <a:avLst/>
            </a:prstGeom>
            <a:solidFill>
              <a:schemeClr val="accent3"/>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450" dirty="0"/>
            </a:p>
          </p:txBody>
        </p:sp>
        <p:sp>
          <p:nvSpPr>
            <p:cNvPr id="12" name="Freeform 11">
              <a:hlinkClick r:id="rId3"/>
              <a:extLst>
                <a:ext uri="{FF2B5EF4-FFF2-40B4-BE49-F238E27FC236}">
                  <a16:creationId xmlns:a16="http://schemas.microsoft.com/office/drawing/2014/main" id="{E70666FD-57CF-47E7-9764-6777D1A2CCBF}"/>
                </a:ext>
              </a:extLst>
            </p:cNvPr>
            <p:cNvSpPr>
              <a:spLocks noEditPoints="1"/>
            </p:cNvSpPr>
            <p:nvPr/>
          </p:nvSpPr>
          <p:spPr bwMode="auto">
            <a:xfrm>
              <a:off x="4149918" y="10254721"/>
              <a:ext cx="317142" cy="321155"/>
            </a:xfrm>
            <a:custGeom>
              <a:avLst/>
              <a:gdLst>
                <a:gd name="T0" fmla="*/ 0 w 39"/>
                <a:gd name="T1" fmla="*/ 20 h 39"/>
                <a:gd name="T2" fmla="*/ 0 w 39"/>
                <a:gd name="T3" fmla="*/ 39 h 39"/>
                <a:gd name="T4" fmla="*/ 9 w 39"/>
                <a:gd name="T5" fmla="*/ 39 h 39"/>
                <a:gd name="T6" fmla="*/ 9 w 39"/>
                <a:gd name="T7" fmla="*/ 18 h 39"/>
                <a:gd name="T8" fmla="*/ 9 w 39"/>
                <a:gd name="T9" fmla="*/ 13 h 39"/>
                <a:gd name="T10" fmla="*/ 0 w 39"/>
                <a:gd name="T11" fmla="*/ 13 h 39"/>
                <a:gd name="T12" fmla="*/ 0 w 39"/>
                <a:gd name="T13" fmla="*/ 20 h 39"/>
                <a:gd name="T14" fmla="*/ 39 w 39"/>
                <a:gd name="T15" fmla="*/ 21 h 39"/>
                <a:gd name="T16" fmla="*/ 29 w 39"/>
                <a:gd name="T17" fmla="*/ 13 h 39"/>
                <a:gd name="T18" fmla="*/ 22 w 39"/>
                <a:gd name="T19" fmla="*/ 16 h 39"/>
                <a:gd name="T20" fmla="*/ 21 w 39"/>
                <a:gd name="T21" fmla="*/ 16 h 39"/>
                <a:gd name="T22" fmla="*/ 21 w 39"/>
                <a:gd name="T23" fmla="*/ 13 h 39"/>
                <a:gd name="T24" fmla="*/ 14 w 39"/>
                <a:gd name="T25" fmla="*/ 13 h 39"/>
                <a:gd name="T26" fmla="*/ 14 w 39"/>
                <a:gd name="T27" fmla="*/ 18 h 39"/>
                <a:gd name="T28" fmla="*/ 14 w 39"/>
                <a:gd name="T29" fmla="*/ 39 h 39"/>
                <a:gd name="T30" fmla="*/ 22 w 39"/>
                <a:gd name="T31" fmla="*/ 39 h 39"/>
                <a:gd name="T32" fmla="*/ 22 w 39"/>
                <a:gd name="T33" fmla="*/ 26 h 39"/>
                <a:gd name="T34" fmla="*/ 27 w 39"/>
                <a:gd name="T35" fmla="*/ 19 h 39"/>
                <a:gd name="T36" fmla="*/ 31 w 39"/>
                <a:gd name="T37" fmla="*/ 26 h 39"/>
                <a:gd name="T38" fmla="*/ 31 w 39"/>
                <a:gd name="T39" fmla="*/ 39 h 39"/>
                <a:gd name="T40" fmla="*/ 39 w 39"/>
                <a:gd name="T41" fmla="*/ 39 h 39"/>
                <a:gd name="T42" fmla="*/ 39 w 39"/>
                <a:gd name="T43" fmla="*/ 25 h 39"/>
                <a:gd name="T44" fmla="*/ 39 w 39"/>
                <a:gd name="T45" fmla="*/ 21 h 39"/>
                <a:gd name="T46" fmla="*/ 5 w 39"/>
                <a:gd name="T47" fmla="*/ 0 h 39"/>
                <a:gd name="T48" fmla="*/ 0 w 39"/>
                <a:gd name="T49" fmla="*/ 5 h 39"/>
                <a:gd name="T50" fmla="*/ 5 w 39"/>
                <a:gd name="T51" fmla="*/ 9 h 39"/>
                <a:gd name="T52" fmla="*/ 9 w 39"/>
                <a:gd name="T53" fmla="*/ 5 h 39"/>
                <a:gd name="T54" fmla="*/ 5 w 39"/>
                <a:gd name="T55"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9" h="39">
                  <a:moveTo>
                    <a:pt x="0" y="20"/>
                  </a:moveTo>
                  <a:cubicBezTo>
                    <a:pt x="0" y="39"/>
                    <a:pt x="0" y="39"/>
                    <a:pt x="0" y="39"/>
                  </a:cubicBezTo>
                  <a:cubicBezTo>
                    <a:pt x="9" y="39"/>
                    <a:pt x="9" y="39"/>
                    <a:pt x="9" y="39"/>
                  </a:cubicBezTo>
                  <a:cubicBezTo>
                    <a:pt x="9" y="18"/>
                    <a:pt x="9" y="18"/>
                    <a:pt x="9" y="18"/>
                  </a:cubicBezTo>
                  <a:cubicBezTo>
                    <a:pt x="9" y="13"/>
                    <a:pt x="9" y="13"/>
                    <a:pt x="9" y="13"/>
                  </a:cubicBezTo>
                  <a:cubicBezTo>
                    <a:pt x="0" y="13"/>
                    <a:pt x="0" y="13"/>
                    <a:pt x="0" y="13"/>
                  </a:cubicBezTo>
                  <a:lnTo>
                    <a:pt x="0" y="20"/>
                  </a:lnTo>
                  <a:close/>
                  <a:moveTo>
                    <a:pt x="39" y="21"/>
                  </a:moveTo>
                  <a:cubicBezTo>
                    <a:pt x="38" y="16"/>
                    <a:pt x="36" y="13"/>
                    <a:pt x="29" y="13"/>
                  </a:cubicBezTo>
                  <a:cubicBezTo>
                    <a:pt x="25" y="13"/>
                    <a:pt x="23" y="14"/>
                    <a:pt x="22" y="16"/>
                  </a:cubicBezTo>
                  <a:cubicBezTo>
                    <a:pt x="21" y="16"/>
                    <a:pt x="21" y="16"/>
                    <a:pt x="21" y="16"/>
                  </a:cubicBezTo>
                  <a:cubicBezTo>
                    <a:pt x="21" y="13"/>
                    <a:pt x="21" y="13"/>
                    <a:pt x="21" y="13"/>
                  </a:cubicBezTo>
                  <a:cubicBezTo>
                    <a:pt x="14" y="13"/>
                    <a:pt x="14" y="13"/>
                    <a:pt x="14" y="13"/>
                  </a:cubicBezTo>
                  <a:cubicBezTo>
                    <a:pt x="14" y="18"/>
                    <a:pt x="14" y="18"/>
                    <a:pt x="14" y="18"/>
                  </a:cubicBezTo>
                  <a:cubicBezTo>
                    <a:pt x="14" y="39"/>
                    <a:pt x="14" y="39"/>
                    <a:pt x="14" y="39"/>
                  </a:cubicBezTo>
                  <a:cubicBezTo>
                    <a:pt x="22" y="39"/>
                    <a:pt x="22" y="39"/>
                    <a:pt x="22" y="39"/>
                  </a:cubicBezTo>
                  <a:cubicBezTo>
                    <a:pt x="22" y="26"/>
                    <a:pt x="22" y="26"/>
                    <a:pt x="22" y="26"/>
                  </a:cubicBezTo>
                  <a:cubicBezTo>
                    <a:pt x="22" y="23"/>
                    <a:pt x="22" y="19"/>
                    <a:pt x="27" y="19"/>
                  </a:cubicBezTo>
                  <a:cubicBezTo>
                    <a:pt x="31" y="19"/>
                    <a:pt x="31" y="23"/>
                    <a:pt x="31" y="26"/>
                  </a:cubicBezTo>
                  <a:cubicBezTo>
                    <a:pt x="31" y="39"/>
                    <a:pt x="31" y="39"/>
                    <a:pt x="31" y="39"/>
                  </a:cubicBezTo>
                  <a:cubicBezTo>
                    <a:pt x="39" y="39"/>
                    <a:pt x="39" y="39"/>
                    <a:pt x="39" y="39"/>
                  </a:cubicBezTo>
                  <a:cubicBezTo>
                    <a:pt x="39" y="25"/>
                    <a:pt x="39" y="25"/>
                    <a:pt x="39" y="25"/>
                  </a:cubicBezTo>
                  <a:cubicBezTo>
                    <a:pt x="39" y="23"/>
                    <a:pt x="39" y="22"/>
                    <a:pt x="39" y="21"/>
                  </a:cubicBezTo>
                  <a:close/>
                  <a:moveTo>
                    <a:pt x="5" y="0"/>
                  </a:moveTo>
                  <a:cubicBezTo>
                    <a:pt x="2" y="0"/>
                    <a:pt x="0" y="2"/>
                    <a:pt x="0" y="5"/>
                  </a:cubicBezTo>
                  <a:cubicBezTo>
                    <a:pt x="0" y="7"/>
                    <a:pt x="2" y="9"/>
                    <a:pt x="5" y="9"/>
                  </a:cubicBezTo>
                  <a:cubicBezTo>
                    <a:pt x="7" y="9"/>
                    <a:pt x="9" y="7"/>
                    <a:pt x="9" y="5"/>
                  </a:cubicBezTo>
                  <a:cubicBezTo>
                    <a:pt x="9" y="2"/>
                    <a:pt x="7" y="0"/>
                    <a:pt x="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IN" sz="450" dirty="0"/>
            </a:p>
          </p:txBody>
        </p:sp>
      </p:grpSp>
      <p:sp>
        <p:nvSpPr>
          <p:cNvPr id="13" name="Rectangle 12">
            <a:extLst>
              <a:ext uri="{FF2B5EF4-FFF2-40B4-BE49-F238E27FC236}">
                <a16:creationId xmlns:a16="http://schemas.microsoft.com/office/drawing/2014/main" id="{B179FB38-9063-46A1-B8E7-DF2ED4386CA0}"/>
              </a:ext>
            </a:extLst>
          </p:cNvPr>
          <p:cNvSpPr/>
          <p:nvPr/>
        </p:nvSpPr>
        <p:spPr>
          <a:xfrm>
            <a:off x="4110520" y="3734593"/>
            <a:ext cx="4027064" cy="646331"/>
          </a:xfrm>
          <a:prstGeom prst="rect">
            <a:avLst/>
          </a:prstGeom>
        </p:spPr>
        <p:txBody>
          <a:bodyPr wrap="none">
            <a:spAutoFit/>
          </a:bodyPr>
          <a:lstStyle/>
          <a:p>
            <a:r>
              <a:rPr lang="en-US" dirty="0">
                <a:solidFill>
                  <a:schemeClr val="accent3"/>
                </a:solidFill>
              </a:rPr>
              <a:t>In case of any question/concerns</a:t>
            </a:r>
          </a:p>
          <a:p>
            <a:r>
              <a:rPr lang="en-US" dirty="0">
                <a:solidFill>
                  <a:schemeClr val="accent3"/>
                </a:solidFill>
              </a:rPr>
              <a:t>Reach out @ DL-  </a:t>
            </a:r>
            <a:r>
              <a:rPr lang="en-US" b="1" dirty="0" err="1">
                <a:solidFill>
                  <a:schemeClr val="accent3"/>
                </a:solidFill>
              </a:rPr>
              <a:t>RetailLife_QA</a:t>
            </a:r>
            <a:endParaRPr lang="en-US" b="1" dirty="0">
              <a:solidFill>
                <a:schemeClr val="accent3"/>
              </a:solidFill>
            </a:endParaRPr>
          </a:p>
        </p:txBody>
      </p:sp>
      <p:pic>
        <p:nvPicPr>
          <p:cNvPr id="15" name="Picture 14">
            <a:extLst>
              <a:ext uri="{FF2B5EF4-FFF2-40B4-BE49-F238E27FC236}">
                <a16:creationId xmlns:a16="http://schemas.microsoft.com/office/drawing/2014/main" id="{F53E1D9D-7357-7F1F-2F70-5FCBC50AA7C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0206162" y="319572"/>
            <a:ext cx="1621353" cy="822960"/>
          </a:xfrm>
          <a:prstGeom prst="rect">
            <a:avLst/>
          </a:prstGeom>
          <a:noFill/>
          <a:ln>
            <a:noFill/>
          </a:ln>
        </p:spPr>
      </p:pic>
      <p:grpSp>
        <p:nvGrpSpPr>
          <p:cNvPr id="16" name="Group 15">
            <a:extLst>
              <a:ext uri="{FF2B5EF4-FFF2-40B4-BE49-F238E27FC236}">
                <a16:creationId xmlns:a16="http://schemas.microsoft.com/office/drawing/2014/main" id="{C2C84E7E-8789-82A0-5393-F27C5594FF5C}"/>
              </a:ext>
            </a:extLst>
          </p:cNvPr>
          <p:cNvGrpSpPr/>
          <p:nvPr/>
        </p:nvGrpSpPr>
        <p:grpSpPr>
          <a:xfrm>
            <a:off x="5922734" y="4879650"/>
            <a:ext cx="329184" cy="329184"/>
            <a:chOff x="5922734" y="4879650"/>
            <a:chExt cx="329184" cy="329184"/>
          </a:xfrm>
        </p:grpSpPr>
        <p:sp>
          <p:nvSpPr>
            <p:cNvPr id="8" name="Oval 7">
              <a:hlinkClick r:id="rId5"/>
              <a:extLst>
                <a:ext uri="{FF2B5EF4-FFF2-40B4-BE49-F238E27FC236}">
                  <a16:creationId xmlns:a16="http://schemas.microsoft.com/office/drawing/2014/main" id="{35887F0B-A446-4C04-8AF1-DEAB5FA07FC6}"/>
                </a:ext>
              </a:extLst>
            </p:cNvPr>
            <p:cNvSpPr/>
            <p:nvPr/>
          </p:nvSpPr>
          <p:spPr>
            <a:xfrm>
              <a:off x="5922734" y="4879650"/>
              <a:ext cx="329184" cy="329184"/>
            </a:xfrm>
            <a:prstGeom prst="ellipse">
              <a:avLst/>
            </a:prstGeom>
            <a:solidFill>
              <a:schemeClr val="accent3"/>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450" dirty="0"/>
            </a:p>
          </p:txBody>
        </p:sp>
        <p:pic>
          <p:nvPicPr>
            <p:cNvPr id="14" name="Picture 13" descr="A white x on a black background&#10;&#10;Description automatically generated">
              <a:hlinkClick r:id="rId5"/>
              <a:extLst>
                <a:ext uri="{FF2B5EF4-FFF2-40B4-BE49-F238E27FC236}">
                  <a16:creationId xmlns:a16="http://schemas.microsoft.com/office/drawing/2014/main" id="{A9119AC6-36D4-B46B-FFFE-BEDBD37678E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95886" y="4950795"/>
              <a:ext cx="182880" cy="182880"/>
            </a:xfrm>
            <a:prstGeom prst="rect">
              <a:avLst/>
            </a:prstGeom>
          </p:spPr>
        </p:pic>
      </p:grpSp>
    </p:spTree>
    <p:extLst>
      <p:ext uri="{BB962C8B-B14F-4D97-AF65-F5344CB8AC3E}">
        <p14:creationId xmlns:p14="http://schemas.microsoft.com/office/powerpoint/2010/main" val="20360721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5FCB26-49F8-D803-056D-9ACBC0105D9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467A31C-5293-AD69-DD9A-CC0D21E2164F}"/>
              </a:ext>
            </a:extLst>
          </p:cNvPr>
          <p:cNvSpPr>
            <a:spLocks noGrp="1"/>
          </p:cNvSpPr>
          <p:nvPr>
            <p:ph type="title"/>
          </p:nvPr>
        </p:nvSpPr>
        <p:spPr/>
        <p:txBody>
          <a:bodyPr>
            <a:normAutofit fontScale="90000"/>
          </a:bodyPr>
          <a:lstStyle/>
          <a:p>
            <a:r>
              <a:rPr lang="en-US" b="1" dirty="0">
                <a:latin typeface="Poppins" panose="00000500000000000000" pitchFamily="2" charset="0"/>
                <a:cs typeface="Poppins" panose="00000500000000000000" pitchFamily="2" charset="0"/>
              </a:rPr>
              <a:t>A</a:t>
            </a:r>
            <a:r>
              <a:rPr lang="en-US" sz="2800" b="1" dirty="0">
                <a:latin typeface="Poppins" panose="00000500000000000000" pitchFamily="2" charset="0"/>
                <a:cs typeface="Poppins" panose="00000500000000000000" pitchFamily="2" charset="0"/>
              </a:rPr>
              <a:t>ppendix </a:t>
            </a:r>
            <a:br>
              <a:rPr lang="en-US" sz="2800" b="1" dirty="0">
                <a:latin typeface="Poppins" panose="00000500000000000000" pitchFamily="2" charset="0"/>
                <a:cs typeface="Poppins" panose="00000500000000000000" pitchFamily="2" charset="0"/>
              </a:rPr>
            </a:br>
            <a:br>
              <a:rPr lang="en-US" sz="1200" b="1" dirty="0">
                <a:latin typeface="Poppins" panose="00000500000000000000" pitchFamily="2" charset="0"/>
                <a:cs typeface="Poppins" panose="00000500000000000000" pitchFamily="2" charset="0"/>
              </a:rPr>
            </a:br>
            <a:r>
              <a:rPr lang="en-US" sz="1200" b="1" dirty="0">
                <a:latin typeface="Poppins" panose="00000500000000000000" pitchFamily="2" charset="0"/>
                <a:cs typeface="Poppins" panose="00000500000000000000" pitchFamily="2" charset="0"/>
              </a:rPr>
              <a:t>Print Policy Extract format : </a:t>
            </a:r>
            <a:br>
              <a:rPr lang="en-US" sz="1200" b="1" dirty="0">
                <a:latin typeface="Poppins" panose="00000500000000000000" pitchFamily="2" charset="0"/>
                <a:cs typeface="Poppins" panose="00000500000000000000" pitchFamily="2" charset="0"/>
              </a:rPr>
            </a:br>
            <a:r>
              <a:rPr lang="en-US" sz="1200" b="1" dirty="0">
                <a:latin typeface="Poppins" panose="00000500000000000000" pitchFamily="2" charset="0"/>
                <a:cs typeface="Poppins" panose="00000500000000000000" pitchFamily="2" charset="0"/>
              </a:rPr>
              <a:t>Retrieve JSON response of “Print Policy” when we Issue the Policy. It includes all the Policy Details, Coverage Information and Riders Information</a:t>
            </a:r>
            <a:br>
              <a:rPr lang="en-US" sz="1200" b="1" dirty="0">
                <a:latin typeface="Poppins" panose="00000500000000000000" pitchFamily="2" charset="0"/>
                <a:cs typeface="Poppins" panose="00000500000000000000" pitchFamily="2" charset="0"/>
              </a:rPr>
            </a:br>
            <a:br>
              <a:rPr lang="en-US" dirty="0"/>
            </a:br>
            <a:endParaRPr lang="en-US" dirty="0"/>
          </a:p>
        </p:txBody>
      </p:sp>
      <p:pic>
        <p:nvPicPr>
          <p:cNvPr id="2" name="Picture 1" descr="A screenshot of a computer code">
            <a:extLst>
              <a:ext uri="{FF2B5EF4-FFF2-40B4-BE49-F238E27FC236}">
                <a16:creationId xmlns:a16="http://schemas.microsoft.com/office/drawing/2014/main" id="{E0BA44AE-9925-33B2-B229-90BF5D37E849}"/>
              </a:ext>
            </a:extLst>
          </p:cNvPr>
          <p:cNvPicPr>
            <a:picLocks noChangeAspect="1"/>
          </p:cNvPicPr>
          <p:nvPr/>
        </p:nvPicPr>
        <p:blipFill>
          <a:blip r:embed="rId2"/>
          <a:stretch>
            <a:fillRect/>
          </a:stretch>
        </p:blipFill>
        <p:spPr>
          <a:xfrm>
            <a:off x="336247" y="1284516"/>
            <a:ext cx="9493553" cy="4930018"/>
          </a:xfrm>
          <a:prstGeom prst="rect">
            <a:avLst/>
          </a:prstGeom>
          <a:effectLst/>
        </p:spPr>
      </p:pic>
    </p:spTree>
    <p:extLst>
      <p:ext uri="{BB962C8B-B14F-4D97-AF65-F5344CB8AC3E}">
        <p14:creationId xmlns:p14="http://schemas.microsoft.com/office/powerpoint/2010/main" val="6194415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6ACB79-AB3E-8674-077A-5232BCC4E5D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A407A73-B468-22AB-D551-D8BC8D9103A7}"/>
              </a:ext>
            </a:extLst>
          </p:cNvPr>
          <p:cNvSpPr>
            <a:spLocks noGrp="1"/>
          </p:cNvSpPr>
          <p:nvPr>
            <p:ph type="title"/>
          </p:nvPr>
        </p:nvSpPr>
        <p:spPr/>
        <p:txBody>
          <a:bodyPr>
            <a:normAutofit fontScale="90000"/>
          </a:bodyPr>
          <a:lstStyle/>
          <a:p>
            <a:r>
              <a:rPr lang="en-US" b="1" dirty="0">
                <a:latin typeface="Poppins" panose="00000500000000000000" pitchFamily="2" charset="0"/>
                <a:cs typeface="Poppins" panose="00000500000000000000" pitchFamily="2" charset="0"/>
              </a:rPr>
              <a:t>A</a:t>
            </a:r>
            <a:r>
              <a:rPr lang="en-US" sz="2800" b="1" dirty="0">
                <a:latin typeface="Poppins" panose="00000500000000000000" pitchFamily="2" charset="0"/>
                <a:cs typeface="Poppins" panose="00000500000000000000" pitchFamily="2" charset="0"/>
              </a:rPr>
              <a:t>ppendix </a:t>
            </a:r>
            <a:br>
              <a:rPr lang="en-US" sz="2800" b="1" dirty="0">
                <a:latin typeface="Poppins" panose="00000500000000000000" pitchFamily="2" charset="0"/>
                <a:cs typeface="Poppins" panose="00000500000000000000" pitchFamily="2" charset="0"/>
              </a:rPr>
            </a:br>
            <a:r>
              <a:rPr lang="en-US" sz="1300" b="1" dirty="0">
                <a:latin typeface="Poppins" panose="00000500000000000000" pitchFamily="2" charset="0"/>
                <a:cs typeface="Poppins" panose="00000500000000000000" pitchFamily="2" charset="0"/>
              </a:rPr>
              <a:t>Mapping Document :</a:t>
            </a:r>
            <a:br>
              <a:rPr lang="en-US" sz="1300" b="1" dirty="0">
                <a:latin typeface="Poppins" panose="00000500000000000000" pitchFamily="2" charset="0"/>
                <a:cs typeface="Poppins" panose="00000500000000000000" pitchFamily="2" charset="0"/>
              </a:rPr>
            </a:br>
            <a:r>
              <a:rPr lang="en-US" sz="1300" b="1" dirty="0">
                <a:latin typeface="Poppins" panose="00000500000000000000" pitchFamily="2" charset="0"/>
                <a:cs typeface="Poppins" panose="00000500000000000000" pitchFamily="2" charset="0"/>
              </a:rPr>
              <a:t>The mapping document acts as a bridge between JSON and TRAD extracts to link the fields between two files.</a:t>
            </a:r>
            <a:br>
              <a:rPr lang="en-US" dirty="0"/>
            </a:br>
            <a:endParaRPr lang="en-US" dirty="0"/>
          </a:p>
        </p:txBody>
      </p:sp>
      <p:pic>
        <p:nvPicPr>
          <p:cNvPr id="2" name="Picture 1" descr="A screenshot of a computer">
            <a:extLst>
              <a:ext uri="{FF2B5EF4-FFF2-40B4-BE49-F238E27FC236}">
                <a16:creationId xmlns:a16="http://schemas.microsoft.com/office/drawing/2014/main" id="{D6CD2947-4259-ADE7-EC34-D58F04F5BE19}"/>
              </a:ext>
            </a:extLst>
          </p:cNvPr>
          <p:cNvPicPr>
            <a:picLocks noChangeAspect="1"/>
          </p:cNvPicPr>
          <p:nvPr/>
        </p:nvPicPr>
        <p:blipFill>
          <a:blip r:embed="rId2"/>
          <a:stretch>
            <a:fillRect/>
          </a:stretch>
        </p:blipFill>
        <p:spPr>
          <a:xfrm>
            <a:off x="114300" y="1008995"/>
            <a:ext cx="7455818" cy="5377542"/>
          </a:xfrm>
          <a:prstGeom prst="rect">
            <a:avLst/>
          </a:prstGeom>
          <a:effectLst/>
        </p:spPr>
      </p:pic>
    </p:spTree>
    <p:extLst>
      <p:ext uri="{BB962C8B-B14F-4D97-AF65-F5344CB8AC3E}">
        <p14:creationId xmlns:p14="http://schemas.microsoft.com/office/powerpoint/2010/main" val="21690378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86D909-DC8F-8580-9BCE-2A87BAC9BBC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5AED86D-E4EA-E487-A411-B5A9398188EB}"/>
              </a:ext>
            </a:extLst>
          </p:cNvPr>
          <p:cNvSpPr>
            <a:spLocks noGrp="1"/>
          </p:cNvSpPr>
          <p:nvPr>
            <p:ph type="title"/>
          </p:nvPr>
        </p:nvSpPr>
        <p:spPr>
          <a:xfrm>
            <a:off x="114300" y="304801"/>
            <a:ext cx="11963400" cy="1114096"/>
          </a:xfrm>
        </p:spPr>
        <p:txBody>
          <a:bodyPr>
            <a:normAutofit fontScale="90000"/>
          </a:bodyPr>
          <a:lstStyle/>
          <a:p>
            <a:r>
              <a:rPr lang="en-US" b="1" dirty="0">
                <a:latin typeface="Poppins" panose="00000500000000000000" pitchFamily="2" charset="0"/>
                <a:cs typeface="Poppins" panose="00000500000000000000" pitchFamily="2" charset="0"/>
              </a:rPr>
              <a:t>A</a:t>
            </a:r>
            <a:r>
              <a:rPr lang="en-US" sz="2800" b="1" dirty="0">
                <a:latin typeface="Poppins" panose="00000500000000000000" pitchFamily="2" charset="0"/>
                <a:cs typeface="Poppins" panose="00000500000000000000" pitchFamily="2" charset="0"/>
              </a:rPr>
              <a:t>ppendix </a:t>
            </a:r>
            <a:br>
              <a:rPr lang="en-US" sz="2800" b="1" dirty="0">
                <a:latin typeface="Poppins" panose="00000500000000000000" pitchFamily="2" charset="0"/>
                <a:cs typeface="Poppins" panose="00000500000000000000" pitchFamily="2" charset="0"/>
              </a:rPr>
            </a:br>
            <a:r>
              <a:rPr lang="en-US" sz="1300" b="1" dirty="0">
                <a:latin typeface="Poppins" panose="00000500000000000000" pitchFamily="2" charset="0"/>
                <a:cs typeface="Poppins" panose="00000500000000000000" pitchFamily="2" charset="0"/>
              </a:rPr>
              <a:t>TRAD Extract file :</a:t>
            </a:r>
            <a:br>
              <a:rPr lang="en-US" sz="1300" b="1" dirty="0">
                <a:latin typeface="Poppins" panose="00000500000000000000" pitchFamily="2" charset="0"/>
                <a:cs typeface="Poppins" panose="00000500000000000000" pitchFamily="2" charset="0"/>
              </a:rPr>
            </a:br>
            <a:br>
              <a:rPr lang="en-US" sz="1300" b="1" dirty="0">
                <a:latin typeface="Poppins" panose="00000500000000000000" pitchFamily="2" charset="0"/>
                <a:cs typeface="Poppins" panose="00000500000000000000" pitchFamily="2" charset="0"/>
              </a:rPr>
            </a:br>
            <a:r>
              <a:rPr lang="en-US" sz="1300" b="1" dirty="0">
                <a:latin typeface="Poppins" panose="00000500000000000000" pitchFamily="2" charset="0"/>
                <a:cs typeface="Poppins" panose="00000500000000000000" pitchFamily="2" charset="0"/>
              </a:rPr>
              <a:t>TRAD Input sheet consists of the expected data with the fields and values calculated for the policies/scenarios in the sheets ‘</a:t>
            </a:r>
            <a:r>
              <a:rPr lang="en-US" sz="1300" b="1" dirty="0" err="1">
                <a:latin typeface="Poppins" panose="00000500000000000000" pitchFamily="2" charset="0"/>
                <a:cs typeface="Poppins" panose="00000500000000000000" pitchFamily="2" charset="0"/>
              </a:rPr>
              <a:t>PPBulk</a:t>
            </a:r>
            <a:r>
              <a:rPr lang="en-US" sz="1300" b="1" dirty="0">
                <a:latin typeface="Poppins" panose="00000500000000000000" pitchFamily="2" charset="0"/>
                <a:cs typeface="Poppins" panose="00000500000000000000" pitchFamily="2" charset="0"/>
              </a:rPr>
              <a:t>’, ‘Agent1’, ‘Agent2’, ‘Agent3’, Admin Batch’ &amp; ‘AD123 Term Test Scenarios’(Captured from Modal Office).</a:t>
            </a:r>
            <a:br>
              <a:rPr lang="en-US" sz="2800" b="1" dirty="0">
                <a:latin typeface="Poppins" panose="00000500000000000000" pitchFamily="2" charset="0"/>
                <a:cs typeface="Poppins" panose="00000500000000000000" pitchFamily="2" charset="0"/>
              </a:rPr>
            </a:br>
            <a:br>
              <a:rPr lang="en-US" sz="2800" b="1" dirty="0">
                <a:latin typeface="Poppins" panose="00000500000000000000" pitchFamily="2" charset="0"/>
                <a:cs typeface="Poppins" panose="00000500000000000000" pitchFamily="2" charset="0"/>
              </a:rPr>
            </a:br>
            <a:br>
              <a:rPr lang="en-US" sz="2800" b="1" dirty="0">
                <a:latin typeface="Poppins" panose="00000500000000000000" pitchFamily="2" charset="0"/>
                <a:cs typeface="Poppins" panose="00000500000000000000" pitchFamily="2" charset="0"/>
              </a:rPr>
            </a:br>
            <a:br>
              <a:rPr lang="en-US" dirty="0"/>
            </a:br>
            <a:endParaRPr lang="en-US" dirty="0"/>
          </a:p>
        </p:txBody>
      </p:sp>
      <p:pic>
        <p:nvPicPr>
          <p:cNvPr id="2" name="Picture 1" descr="A screenshot of a computer">
            <a:extLst>
              <a:ext uri="{FF2B5EF4-FFF2-40B4-BE49-F238E27FC236}">
                <a16:creationId xmlns:a16="http://schemas.microsoft.com/office/drawing/2014/main" id="{47538AB6-3833-E110-AFE6-E57A063B3005}"/>
              </a:ext>
            </a:extLst>
          </p:cNvPr>
          <p:cNvPicPr>
            <a:picLocks noChangeAspect="1"/>
          </p:cNvPicPr>
          <p:nvPr/>
        </p:nvPicPr>
        <p:blipFill>
          <a:blip r:embed="rId2"/>
          <a:stretch>
            <a:fillRect/>
          </a:stretch>
        </p:blipFill>
        <p:spPr>
          <a:xfrm>
            <a:off x="231227" y="1545042"/>
            <a:ext cx="10213848" cy="4319730"/>
          </a:xfrm>
          <a:prstGeom prst="rect">
            <a:avLst/>
          </a:prstGeom>
        </p:spPr>
      </p:pic>
    </p:spTree>
    <p:extLst>
      <p:ext uri="{BB962C8B-B14F-4D97-AF65-F5344CB8AC3E}">
        <p14:creationId xmlns:p14="http://schemas.microsoft.com/office/powerpoint/2010/main" val="1361604158"/>
      </p:ext>
    </p:extLst>
  </p:cSld>
  <p:clrMapOvr>
    <a:masterClrMapping/>
  </p:clrMapOvr>
</p:sld>
</file>

<file path=ppt/theme/theme1.xml><?xml version="1.0" encoding="utf-8"?>
<a:theme xmlns:a="http://schemas.openxmlformats.org/drawingml/2006/main" name="Trianz 2405">
  <a:themeElements>
    <a:clrScheme name="Trianz-2024v1">
      <a:dk1>
        <a:srgbClr val="090909"/>
      </a:dk1>
      <a:lt1>
        <a:srgbClr val="FCFCFC"/>
      </a:lt1>
      <a:dk2>
        <a:srgbClr val="000000"/>
      </a:dk2>
      <a:lt2>
        <a:srgbClr val="FFFFFF"/>
      </a:lt2>
      <a:accent1>
        <a:srgbClr val="00367E"/>
      </a:accent1>
      <a:accent2>
        <a:srgbClr val="0087C6"/>
      </a:accent2>
      <a:accent3>
        <a:srgbClr val="F36C24"/>
      </a:accent3>
      <a:accent4>
        <a:srgbClr val="FCB43F"/>
      </a:accent4>
      <a:accent5>
        <a:srgbClr val="48A251"/>
      </a:accent5>
      <a:accent6>
        <a:srgbClr val="5A5A5A"/>
      </a:accent6>
      <a:hlink>
        <a:srgbClr val="1057CA"/>
      </a:hlink>
      <a:folHlink>
        <a:srgbClr val="C65A24"/>
      </a:folHlink>
    </a:clrScheme>
    <a:fontScheme name="Poppins">
      <a:majorFont>
        <a:latin typeface="Poppins Semi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6D6BE70E9EBA4F48866554175717E5D8" ma:contentTypeVersion="7" ma:contentTypeDescription="Create a new document." ma:contentTypeScope="" ma:versionID="77151f288e527d64f8fea64afc6fa558">
  <xsd:schema xmlns:xsd="http://www.w3.org/2001/XMLSchema" xmlns:xs="http://www.w3.org/2001/XMLSchema" xmlns:p="http://schemas.microsoft.com/office/2006/metadata/properties" xmlns:ns3="a1265044-6444-435c-a7d8-341f582b85fb" xmlns:ns4="86c3e6ad-50d1-4550-bb38-d6f0848fd24a" targetNamespace="http://schemas.microsoft.com/office/2006/metadata/properties" ma:root="true" ma:fieldsID="8726c3048882dd83d710b4d5d87eebc9" ns3:_="" ns4:_="">
    <xsd:import namespace="a1265044-6444-435c-a7d8-341f582b85fb"/>
    <xsd:import namespace="86c3e6ad-50d1-4550-bb38-d6f0848fd24a"/>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1265044-6444-435c-a7d8-341f582b85fb"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86c3e6ad-50d1-4550-bb38-d6f0848fd24a"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C2FA57B-DB33-49EA-A097-6C283218520C}">
  <ds:schemaRefs>
    <ds:schemaRef ds:uri="86c3e6ad-50d1-4550-bb38-d6f0848fd24a"/>
    <ds:schemaRef ds:uri="http://purl.org/dc/terms/"/>
    <ds:schemaRef ds:uri="http://schemas.openxmlformats.org/package/2006/metadata/core-properties"/>
    <ds:schemaRef ds:uri="a1265044-6444-435c-a7d8-341f582b85fb"/>
    <ds:schemaRef ds:uri="http://purl.org/dc/dcmitype/"/>
    <ds:schemaRef ds:uri="http://schemas.microsoft.com/office/infopath/2007/PartnerControls"/>
    <ds:schemaRef ds:uri="http://purl.org/dc/elements/1.1/"/>
    <ds:schemaRef ds:uri="http://schemas.microsoft.com/office/2006/metadata/properties"/>
    <ds:schemaRef ds:uri="http://schemas.microsoft.com/office/2006/documentManagement/types"/>
    <ds:schemaRef ds:uri="http://www.w3.org/XML/1998/namespace"/>
  </ds:schemaRefs>
</ds:datastoreItem>
</file>

<file path=customXml/itemProps2.xml><?xml version="1.0" encoding="utf-8"?>
<ds:datastoreItem xmlns:ds="http://schemas.openxmlformats.org/officeDocument/2006/customXml" ds:itemID="{80A7861B-640B-4BF1-BC8C-9D9AD12D99EA}">
  <ds:schemaRefs>
    <ds:schemaRef ds:uri="http://schemas.microsoft.com/sharepoint/v3/contenttype/forms"/>
  </ds:schemaRefs>
</ds:datastoreItem>
</file>

<file path=customXml/itemProps3.xml><?xml version="1.0" encoding="utf-8"?>
<ds:datastoreItem xmlns:ds="http://schemas.openxmlformats.org/officeDocument/2006/customXml" ds:itemID="{1416A25F-DB6A-42A0-9E61-000847C4D76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1265044-6444-435c-a7d8-341f582b85fb"/>
    <ds:schemaRef ds:uri="86c3e6ad-50d1-4550-bb38-d6f0848fd24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40540</TotalTime>
  <Words>902</Words>
  <Application>Microsoft Office PowerPoint</Application>
  <PresentationFormat>Widescreen</PresentationFormat>
  <Paragraphs>113</Paragraphs>
  <Slides>9</Slides>
  <Notes>2</Notes>
  <HiddenSlides>0</HiddenSlides>
  <MMClips>0</MMClips>
  <ScaleCrop>false</ScaleCrop>
  <HeadingPairs>
    <vt:vector size="10" baseType="variant">
      <vt:variant>
        <vt:lpstr>Fonts Used</vt:lpstr>
      </vt:variant>
      <vt:variant>
        <vt:i4>5</vt:i4>
      </vt:variant>
      <vt:variant>
        <vt:lpstr>Theme</vt:lpstr>
      </vt:variant>
      <vt:variant>
        <vt:i4>1</vt:i4>
      </vt:variant>
      <vt:variant>
        <vt:lpstr>Links</vt:lpstr>
      </vt:variant>
      <vt:variant>
        <vt:i4>2</vt:i4>
      </vt:variant>
      <vt:variant>
        <vt:lpstr>Embedded OLE Servers</vt:lpstr>
      </vt:variant>
      <vt:variant>
        <vt:i4>1</vt:i4>
      </vt:variant>
      <vt:variant>
        <vt:lpstr>Slide Titles</vt:lpstr>
      </vt:variant>
      <vt:variant>
        <vt:i4>9</vt:i4>
      </vt:variant>
    </vt:vector>
  </HeadingPairs>
  <TitlesOfParts>
    <vt:vector size="18" baseType="lpstr">
      <vt:lpstr>Aptos Narrow</vt:lpstr>
      <vt:lpstr>Arial</vt:lpstr>
      <vt:lpstr>Century Gothic</vt:lpstr>
      <vt:lpstr>Calibri</vt:lpstr>
      <vt:lpstr>Poppins</vt:lpstr>
      <vt:lpstr>Trianz 2405</vt:lpstr>
      <vt:lpstr>file:///C:\Users\t06kvr4\OneDrive%20-%20NEW%20YORK%20LIFE%20INSURANCE%20COMPANY\Documents\Process_Flow_Detail.png</vt:lpstr>
      <vt:lpstr>file:///C:\Users\t06kvr4\OneDrive%20-%20NEW%20YORK%20LIFE%20INSURANCE%20COMPANY\Documents\Process_Flow_Detail.png</vt:lpstr>
      <vt:lpstr>Packager Shell Object</vt:lpstr>
      <vt:lpstr>Retail Life – Print Policy Automation  Summary</vt:lpstr>
      <vt:lpstr>PowerPoint Presentation</vt:lpstr>
      <vt:lpstr>Overview of FAST System - Print Policy Correspondence Event and Automation </vt:lpstr>
      <vt:lpstr>Benefits</vt:lpstr>
      <vt:lpstr>              Challenges       Solution       Key take aways</vt:lpstr>
      <vt:lpstr>PowerPoint Presentation</vt:lpstr>
      <vt:lpstr>Appendix   Print Policy Extract format :  Retrieve JSON response of “Print Policy” when we Issue the Policy. It includes all the Policy Details, Coverage Information and Riders Information  </vt:lpstr>
      <vt:lpstr>Appendix  Mapping Document : The mapping document acts as a bridge between JSON and TRAD extracts to link the fields between two files. </vt:lpstr>
      <vt:lpstr>Appendix  TRAD Extract file :  TRAD Input sheet consists of the expected data with the fields and values calculated for the policies/scenarios in the sheets ‘PPBulk’, ‘Agent1’, ‘Agent2’, ‘Agent3’, Admin Batch’ &amp; ‘AD123 Term Test Scenarios’(Captured from Modal Office).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Prashant Bhavaraju (Trianz)</dc:creator>
  <cp:lastModifiedBy>Naga, Manjusha</cp:lastModifiedBy>
  <cp:revision>2527</cp:revision>
  <dcterms:created xsi:type="dcterms:W3CDTF">2019-08-17T06:09:54Z</dcterms:created>
  <dcterms:modified xsi:type="dcterms:W3CDTF">2025-02-18T10:16:58Z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0x0101006D6BE70E9EBA4F48866554175717E5D8</vt:lpwstr>
  </property>
  <property fmtid="{D5CDD505-2E9C-101B-9397-08002B2CF9AE}" pid="3" name="MSIP_Label_5e4e52fc-a572-424a-ae79-cb0bc6750541_Enabled">
    <vt:lpwstr>True</vt:lpwstr>
  </property>
  <property fmtid="{D5CDD505-2E9C-101B-9397-08002B2CF9AE}" pid="4" name="MSIP_Label_5e4e52fc-a572-424a-ae79-cb0bc6750541_SiteId">
    <vt:lpwstr>a27f6b6b-dc28-48c2-a138-ddf0f11455f1</vt:lpwstr>
  </property>
  <property fmtid="{D5CDD505-2E9C-101B-9397-08002B2CF9AE}" pid="5" name="MSIP_Label_5e4e52fc-a572-424a-ae79-cb0bc6750541_Owner">
    <vt:lpwstr>Prashant.Bhavaraju@trianz.com</vt:lpwstr>
  </property>
  <property fmtid="{D5CDD505-2E9C-101B-9397-08002B2CF9AE}" pid="6" name="MSIP_Label_5e4e52fc-a572-424a-ae79-cb0bc6750541_SetDate">
    <vt:lpwstr>2022-09-01T03:47:06.6033011Z</vt:lpwstr>
  </property>
  <property fmtid="{D5CDD505-2E9C-101B-9397-08002B2CF9AE}" pid="7" name="MSIP_Label_5e4e52fc-a572-424a-ae79-cb0bc6750541_Name">
    <vt:lpwstr>Public</vt:lpwstr>
  </property>
  <property fmtid="{D5CDD505-2E9C-101B-9397-08002B2CF9AE}" pid="8" name="MSIP_Label_5e4e52fc-a572-424a-ae79-cb0bc6750541_Application">
    <vt:lpwstr>Microsoft Azure Information Protection</vt:lpwstr>
  </property>
  <property fmtid="{D5CDD505-2E9C-101B-9397-08002B2CF9AE}" pid="9" name="MSIP_Label_5e4e52fc-a572-424a-ae79-cb0bc6750541_Extended_MSFT_Method">
    <vt:lpwstr>Automatic</vt:lpwstr>
  </property>
  <property fmtid="{D5CDD505-2E9C-101B-9397-08002B2CF9AE}" pid="10" name="MSIP_Label_8f0b5d98-aa4b-42ad-b5be-1e75bbcbb7d7_Enabled">
    <vt:lpwstr>true</vt:lpwstr>
  </property>
  <property fmtid="{D5CDD505-2E9C-101B-9397-08002B2CF9AE}" pid="11" name="MSIP_Label_8f0b5d98-aa4b-42ad-b5be-1e75bbcbb7d7_SetDate">
    <vt:lpwstr>2024-07-25T12:39:25Z</vt:lpwstr>
  </property>
  <property fmtid="{D5CDD505-2E9C-101B-9397-08002B2CF9AE}" pid="12" name="MSIP_Label_8f0b5d98-aa4b-42ad-b5be-1e75bbcbb7d7_Method">
    <vt:lpwstr>Standard</vt:lpwstr>
  </property>
  <property fmtid="{D5CDD505-2E9C-101B-9397-08002B2CF9AE}" pid="13" name="MSIP_Label_8f0b5d98-aa4b-42ad-b5be-1e75bbcbb7d7_Name">
    <vt:lpwstr>Internal-pilot</vt:lpwstr>
  </property>
  <property fmtid="{D5CDD505-2E9C-101B-9397-08002B2CF9AE}" pid="14" name="MSIP_Label_8f0b5d98-aa4b-42ad-b5be-1e75bbcbb7d7_SiteId">
    <vt:lpwstr>a651e8f0-93d2-41c2-88b6-e8c5a1ad2375</vt:lpwstr>
  </property>
  <property fmtid="{D5CDD505-2E9C-101B-9397-08002B2CF9AE}" pid="15" name="MSIP_Label_8f0b5d98-aa4b-42ad-b5be-1e75bbcbb7d7_ActionId">
    <vt:lpwstr>88edf8fe-b855-4df4-921b-aae5331e7100</vt:lpwstr>
  </property>
  <property fmtid="{D5CDD505-2E9C-101B-9397-08002B2CF9AE}" pid="16" name="MSIP_Label_8f0b5d98-aa4b-42ad-b5be-1e75bbcbb7d7_ContentBits">
    <vt:lpwstr>0</vt:lpwstr>
  </property>
</Properties>
</file>